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74" r:id="rId5"/>
    <p:sldId id="262" r:id="rId6"/>
    <p:sldId id="264" r:id="rId7"/>
    <p:sldId id="265" r:id="rId8"/>
    <p:sldId id="276" r:id="rId9"/>
    <p:sldId id="279" r:id="rId10"/>
    <p:sldId id="277" r:id="rId11"/>
    <p:sldId id="278" r:id="rId12"/>
    <p:sldId id="280" r:id="rId13"/>
    <p:sldId id="273" r:id="rId14"/>
    <p:sldId id="271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9B61-EEC1-4ED9-95AC-7C4F7ACC11FB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7659D-A8D5-474A-8A3C-A824A8F98A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101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9B61-EEC1-4ED9-95AC-7C4F7ACC11FB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7659D-A8D5-474A-8A3C-A824A8F98A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976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9B61-EEC1-4ED9-95AC-7C4F7ACC11FB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7659D-A8D5-474A-8A3C-A824A8F98A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79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9B61-EEC1-4ED9-95AC-7C4F7ACC11FB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7659D-A8D5-474A-8A3C-A824A8F98A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588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9B61-EEC1-4ED9-95AC-7C4F7ACC11FB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7659D-A8D5-474A-8A3C-A824A8F98A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645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9B61-EEC1-4ED9-95AC-7C4F7ACC11FB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7659D-A8D5-474A-8A3C-A824A8F98A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095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9B61-EEC1-4ED9-95AC-7C4F7ACC11FB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7659D-A8D5-474A-8A3C-A824A8F98A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148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9B61-EEC1-4ED9-95AC-7C4F7ACC11FB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7659D-A8D5-474A-8A3C-A824A8F98A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160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9B61-EEC1-4ED9-95AC-7C4F7ACC11FB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7659D-A8D5-474A-8A3C-A824A8F98A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624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9B61-EEC1-4ED9-95AC-7C4F7ACC11FB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7659D-A8D5-474A-8A3C-A824A8F98A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80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9B61-EEC1-4ED9-95AC-7C4F7ACC11FB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7659D-A8D5-474A-8A3C-A824A8F98A2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472477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9B61-EEC1-4ED9-95AC-7C4F7ACC11FB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7659D-A8D5-474A-8A3C-A824A8F98A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0361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9B61-EEC1-4ED9-95AC-7C4F7ACC11FB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7659D-A8D5-474A-8A3C-A824A8F98A2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397668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9B61-EEC1-4ED9-95AC-7C4F7ACC11FB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7659D-A8D5-474A-8A3C-A824A8F98A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4863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9B61-EEC1-4ED9-95AC-7C4F7ACC11FB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7659D-A8D5-474A-8A3C-A824A8F98A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7678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9B61-EEC1-4ED9-95AC-7C4F7ACC11FB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7659D-A8D5-474A-8A3C-A824A8F98A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313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29B61-EEC1-4ED9-95AC-7C4F7ACC11FB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187659D-A8D5-474A-8A3C-A824A8F98A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024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view.genially.com/680bb167ff6449bec536d1c7/interactive-content-d-l-goe" TargetMode="External"/><Relationship Id="rId2" Type="http://schemas.openxmlformats.org/officeDocument/2006/relationships/hyperlink" Target="https://view.genially.com/680bc3a4a57d95db981af9ed/presentation-praga-2025-day-3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64B04-77DE-4C9D-A1A4-1534D7FC50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8" y="1753386"/>
            <a:ext cx="7882030" cy="3213393"/>
          </a:xfrm>
        </p:spPr>
        <p:txBody>
          <a:bodyPr/>
          <a:lstStyle/>
          <a:p>
            <a:pPr algn="ctr"/>
            <a:r>
              <a:rPr lang="en-US" sz="2400" dirty="0">
                <a:latin typeface="Arial Black" panose="020B0A04020102020204" pitchFamily="34" charset="0"/>
              </a:rPr>
              <a:t>DISEMINARE CURS-  “</a:t>
            </a:r>
            <a:r>
              <a:rPr lang="en-GB" sz="2400" b="1" dirty="0">
                <a:solidFill>
                  <a:srgbClr val="FF0000"/>
                </a:solidFill>
                <a:effectLst/>
                <a:latin typeface="Bell MT" panose="020205030603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STRATEGIES FOR CYBERBULLING -PREVENTION AND RESPONSE- DIGITAL SKILLS AND AI IN EDUCATION</a:t>
            </a:r>
            <a:r>
              <a:rPr lang="en-US" sz="2400" dirty="0">
                <a:latin typeface="Arial Black" panose="020B0A04020102020204" pitchFamily="34" charset="0"/>
              </a:rPr>
              <a:t>”</a:t>
            </a:r>
            <a:br>
              <a:rPr lang="en-US" sz="2400" dirty="0">
                <a:latin typeface="Arial Black" panose="020B0A04020102020204" pitchFamily="34" charset="0"/>
              </a:rPr>
            </a:br>
            <a:r>
              <a:rPr lang="en-US" sz="2400" dirty="0" err="1">
                <a:latin typeface="Arial Black" panose="020B0A04020102020204" pitchFamily="34" charset="0"/>
              </a:rPr>
              <a:t>Proiect</a:t>
            </a:r>
            <a:r>
              <a:rPr lang="en-US" sz="2400" dirty="0">
                <a:latin typeface="Arial Black" panose="020B0A04020102020204" pitchFamily="34" charset="0"/>
              </a:rPr>
              <a:t> ERASMUS + KA 1</a:t>
            </a:r>
            <a:br>
              <a:rPr lang="en-US" sz="2400" dirty="0">
                <a:latin typeface="Arial Black" panose="020B0A04020102020204" pitchFamily="34" charset="0"/>
              </a:rPr>
            </a:br>
            <a:r>
              <a:rPr lang="en-US" sz="2400" dirty="0">
                <a:latin typeface="Arial Black" panose="020B0A04020102020204" pitchFamily="34" charset="0"/>
              </a:rPr>
              <a:t> Nr. </a:t>
            </a:r>
            <a:r>
              <a:rPr lang="en-US" sz="2400" dirty="0" err="1">
                <a:latin typeface="Arial Black" panose="020B0A04020102020204" pitchFamily="34" charset="0"/>
              </a:rPr>
              <a:t>referinta</a:t>
            </a:r>
            <a:r>
              <a:rPr lang="en-US" sz="2400" dirty="0">
                <a:latin typeface="Arial Black" panose="020B0A04020102020204" pitchFamily="34" charset="0"/>
              </a:rPr>
              <a:t> national </a:t>
            </a:r>
            <a:r>
              <a:rPr lang="en-US" sz="1800" dirty="0">
                <a:solidFill>
                  <a:srgbClr val="241F1E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2024-1-RO01-KA121-SCH-000225466 </a:t>
            </a:r>
            <a:endParaRPr lang="en-US" sz="2400" dirty="0">
              <a:latin typeface="Arial Black" panose="020B0A040201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6847F0-8671-4976-B9E2-3CE8EF4947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0641" y="5411748"/>
            <a:ext cx="8353472" cy="1295526"/>
          </a:xfrm>
        </p:spPr>
        <p:txBody>
          <a:bodyPr>
            <a:normAutofit fontScale="77500" lnSpcReduction="20000"/>
          </a:bodyPr>
          <a:lstStyle/>
          <a:p>
            <a:r>
              <a:rPr lang="en-US" sz="2900" b="1" dirty="0"/>
              <a:t>TOMA  CARMEN -MARIA</a:t>
            </a:r>
            <a:endParaRPr lang="ro-RO" sz="2900" b="1" dirty="0"/>
          </a:p>
          <a:p>
            <a:r>
              <a:rPr lang="en-US" sz="2900" b="1" dirty="0"/>
              <a:t>UNGUREANU  CARMEN-MIHAELA</a:t>
            </a:r>
            <a:endParaRPr lang="ro-RO" sz="2900" b="1" dirty="0"/>
          </a:p>
          <a:p>
            <a:pPr algn="ctr"/>
            <a:r>
              <a:rPr lang="en-US" sz="4000" b="1" dirty="0"/>
              <a:t>PRAGA- (23-27.04.2025)</a:t>
            </a:r>
          </a:p>
        </p:txBody>
      </p:sp>
      <p:pic>
        <p:nvPicPr>
          <p:cNvPr id="6" name="Picture 2" descr="Erasmus+: 200 de milioane de euro pentru a stimula educația și formarea  digitală | EurActiv">
            <a:extLst>
              <a:ext uri="{FF2B5EF4-FFF2-40B4-BE49-F238E27FC236}">
                <a16:creationId xmlns:a16="http://schemas.microsoft.com/office/drawing/2014/main" id="{F3870E21-9795-4E5E-A2FA-5D1B93D06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172" y="0"/>
            <a:ext cx="2268070" cy="1959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C:\Users\Anca\AppData\Local\Packages\Microsoft.Windows.Photos_8wekyb3d8bbwe\TempState\ShareServiceTempFolder\rom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8202" y="148146"/>
            <a:ext cx="2619375" cy="1743075"/>
          </a:xfrm>
          <a:prstGeom prst="rect">
            <a:avLst/>
          </a:prstGeom>
          <a:noFill/>
        </p:spPr>
      </p:pic>
      <p:pic>
        <p:nvPicPr>
          <p:cNvPr id="4" name="Picture 2" descr="C:\Users\Anca\AppData\Local\Packages\Microsoft.Windows.Photos_8wekyb3d8bbwe\TempState\ShareServiceTempFolder\span.jpeg">
            <a:extLst>
              <a:ext uri="{FF2B5EF4-FFF2-40B4-BE49-F238E27FC236}">
                <a16:creationId xmlns:a16="http://schemas.microsoft.com/office/drawing/2014/main" id="{AEB4D997-62B2-4BA5-23D3-603B67523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9510" y="733721"/>
            <a:ext cx="572142" cy="574696"/>
          </a:xfrm>
          <a:prstGeom prst="rect">
            <a:avLst/>
          </a:prstGeom>
          <a:noFill/>
        </p:spPr>
      </p:pic>
      <p:pic>
        <p:nvPicPr>
          <p:cNvPr id="5" name="Picture 2" descr="Steagul Republicii Cehe Istoria - Specificații">
            <a:extLst>
              <a:ext uri="{FF2B5EF4-FFF2-40B4-BE49-F238E27FC236}">
                <a16:creationId xmlns:a16="http://schemas.microsoft.com/office/drawing/2014/main" id="{97C749EC-4C26-5D05-8C11-CBCC52F58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59" y="393737"/>
            <a:ext cx="2247612" cy="1497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6997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ECEC2-1D56-4B85-B3F4-C13621BA7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1470212"/>
          </a:xfrm>
        </p:spPr>
        <p:txBody>
          <a:bodyPr>
            <a:normAutofit fontScale="90000"/>
          </a:bodyPr>
          <a:lstStyle/>
          <a:p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Carmen Ungureanu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Carmen Toma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</a:t>
            </a:r>
            <a:r>
              <a:rPr lang="ro-RO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adre didactice de la </a:t>
            </a:r>
            <a:r>
              <a:rPr lang="ro-RO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Scoala Gimnaziala Ocnita,Dambovita </a:t>
            </a:r>
            <a:r>
              <a:rPr lang="ro-RO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 participat la  o mobilitate  de tip curs international Erasmus + in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Praga-Republica Ceha,</a:t>
            </a:r>
            <a:r>
              <a:rPr lang="ro-RO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perioada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23.04.202</a:t>
            </a:r>
            <a:r>
              <a:rPr lang="ro-RO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o-RO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</a:t>
            </a:r>
            <a:r>
              <a:rPr lang="ro-RO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4.202</a:t>
            </a:r>
            <a:r>
              <a:rPr lang="ro-RO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finantat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Comisia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Europeana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Programul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Erasmus in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cadrul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acreditarii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detinute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cu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cerea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de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finantare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 cod 202</a:t>
            </a:r>
            <a:r>
              <a:rPr lang="ro-RO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-1-RO01-KA121-SCH-000</a:t>
            </a:r>
            <a:r>
              <a:rPr lang="ro-RO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225466.</a:t>
            </a:r>
            <a:br>
              <a:rPr lang="en-US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9C43786-64A0-4D24-B863-ADB860F88C6E}"/>
              </a:ext>
            </a:extLst>
          </p:cNvPr>
          <p:cNvCxnSpPr>
            <a:cxnSpLocks/>
          </p:cNvCxnSpPr>
          <p:nvPr/>
        </p:nvCxnSpPr>
        <p:spPr>
          <a:xfrm>
            <a:off x="9124950" y="965835"/>
            <a:ext cx="0" cy="12700"/>
          </a:xfrm>
          <a:prstGeom prst="straightConnector1">
            <a:avLst/>
          </a:prstGeom>
          <a:noFill/>
          <a:ln w="9525" cap="flat" cmpd="sng">
            <a:solidFill>
              <a:sysClr val="windowText" lastClr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" name="Rectangle 9">
            <a:extLst>
              <a:ext uri="{FF2B5EF4-FFF2-40B4-BE49-F238E27FC236}">
                <a16:creationId xmlns:a16="http://schemas.microsoft.com/office/drawing/2014/main" id="{F38B3087-692C-4C96-90ED-27EE993F30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0979"/>
            <a:ext cx="184731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36838" algn="ctr"/>
                <a:tab pos="5273675" algn="r"/>
              </a:tabLst>
            </a:pP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36838" algn="ctr"/>
                <a:tab pos="5273675" algn="r"/>
              </a:tabLst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AutoShape 11">
            <a:extLst>
              <a:ext uri="{FF2B5EF4-FFF2-40B4-BE49-F238E27FC236}">
                <a16:creationId xmlns:a16="http://schemas.microsoft.com/office/drawing/2014/main" id="{74FCD74E-6721-4A41-91E3-CA71FAE919C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2" descr="blob:https://web.whatsapp.com/23fec76b-6d69-44e8-9d75-d6113f92a50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A896A8-55ED-B8C3-4F15-2952374A55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138" y="2026983"/>
            <a:ext cx="5411060" cy="2499233"/>
          </a:xfrm>
          <a:prstGeom prst="rect">
            <a:avLst/>
          </a:prstGeom>
        </p:spPr>
      </p:pic>
      <p:pic>
        <p:nvPicPr>
          <p:cNvPr id="13" name="Picture 12" descr="A group of white bags on a table&#10;&#10;AI-generated content may be incorrect.">
            <a:extLst>
              <a:ext uri="{FF2B5EF4-FFF2-40B4-BE49-F238E27FC236}">
                <a16:creationId xmlns:a16="http://schemas.microsoft.com/office/drawing/2014/main" id="{90CD2596-1C8A-7ABF-CF0C-5CF708121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84" y="4799450"/>
            <a:ext cx="2744071" cy="1926384"/>
          </a:xfrm>
          <a:prstGeom prst="rect">
            <a:avLst/>
          </a:prstGeom>
        </p:spPr>
      </p:pic>
      <p:pic>
        <p:nvPicPr>
          <p:cNvPr id="17" name="Picture 16" descr="A room with tables and chairs&#10;&#10;AI-generated content may be incorrect.">
            <a:extLst>
              <a:ext uri="{FF2B5EF4-FFF2-40B4-BE49-F238E27FC236}">
                <a16:creationId xmlns:a16="http://schemas.microsoft.com/office/drawing/2014/main" id="{63154970-26FB-397B-9F49-405BBCD716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694" y="4667781"/>
            <a:ext cx="2744071" cy="205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871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>
            <a:extLst>
              <a:ext uri="{FF2B5EF4-FFF2-40B4-BE49-F238E27FC236}">
                <a16:creationId xmlns:a16="http://schemas.microsoft.com/office/drawing/2014/main" id="{1EA3DE74-31A6-48AD-8C0A-E33A679B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AFFDDEBC-790E-43B4-8282-92702E0A89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53F624CC-585A-4177-8E95-77462EA619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Rectangle 23">
              <a:extLst>
                <a:ext uri="{FF2B5EF4-FFF2-40B4-BE49-F238E27FC236}">
                  <a16:creationId xmlns:a16="http://schemas.microsoft.com/office/drawing/2014/main" id="{B18999F3-4745-477E-B6DA-E5B0BCD53F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4" name="Rectangle 25">
              <a:extLst>
                <a:ext uri="{FF2B5EF4-FFF2-40B4-BE49-F238E27FC236}">
                  <a16:creationId xmlns:a16="http://schemas.microsoft.com/office/drawing/2014/main" id="{B780C728-EC47-4108-8DC4-B5ACDAD0B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5" name="Isosceles Triangle 84">
              <a:extLst>
                <a:ext uri="{FF2B5EF4-FFF2-40B4-BE49-F238E27FC236}">
                  <a16:creationId xmlns:a16="http://schemas.microsoft.com/office/drawing/2014/main" id="{E5535F23-07A0-49FD-BF88-208C0FBEE0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6" name="Rectangle 27">
              <a:extLst>
                <a:ext uri="{FF2B5EF4-FFF2-40B4-BE49-F238E27FC236}">
                  <a16:creationId xmlns:a16="http://schemas.microsoft.com/office/drawing/2014/main" id="{944D95CD-2ADB-4E41-AFD2-5ED06FD6D5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7" name="Rectangle 28">
              <a:extLst>
                <a:ext uri="{FF2B5EF4-FFF2-40B4-BE49-F238E27FC236}">
                  <a16:creationId xmlns:a16="http://schemas.microsoft.com/office/drawing/2014/main" id="{36509339-BF07-4ED1-B1DA-74D2D956F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8" name="Rectangle 29">
              <a:extLst>
                <a:ext uri="{FF2B5EF4-FFF2-40B4-BE49-F238E27FC236}">
                  <a16:creationId xmlns:a16="http://schemas.microsoft.com/office/drawing/2014/main" id="{6317DACF-CCA7-442B-B867-2CF567E4BF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9" name="Isosceles Triangle 88">
              <a:extLst>
                <a:ext uri="{FF2B5EF4-FFF2-40B4-BE49-F238E27FC236}">
                  <a16:creationId xmlns:a16="http://schemas.microsoft.com/office/drawing/2014/main" id="{7E917ACA-0CB0-4A07-9594-33E63B91B7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0" name="Isosceles Triangle 89">
              <a:extLst>
                <a:ext uri="{FF2B5EF4-FFF2-40B4-BE49-F238E27FC236}">
                  <a16:creationId xmlns:a16="http://schemas.microsoft.com/office/drawing/2014/main" id="{21DF86A2-1E2E-48FD-8EF7-F9D6744FA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4C306A4-242F-4FA8-A181-012939FEA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176587"/>
            <a:ext cx="3178002" cy="139541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>
              <a:lnSpc>
                <a:spcPct val="90000"/>
              </a:lnSpc>
            </a:pPr>
            <a:r>
              <a:rPr lang="en-US" sz="1100" b="1" dirty="0"/>
              <a:t>	</a:t>
            </a:r>
            <a:br>
              <a:rPr lang="en-US" sz="1100" b="1" dirty="0"/>
            </a:br>
            <a:br>
              <a:rPr lang="en-US" sz="1100" b="1" dirty="0"/>
            </a:br>
            <a:r>
              <a:rPr lang="en-US" sz="1300" b="1" dirty="0"/>
              <a:t>ZIUA 1</a:t>
            </a:r>
            <a:br>
              <a:rPr lang="en-US" sz="1300" b="1" dirty="0"/>
            </a:br>
            <a:br>
              <a:rPr lang="en-US" sz="1300" b="1" dirty="0"/>
            </a:br>
            <a:br>
              <a:rPr lang="en-US" sz="1300" b="1" dirty="0"/>
            </a:br>
            <a:br>
              <a:rPr lang="en-US" sz="1300" b="1" dirty="0"/>
            </a:br>
            <a:br>
              <a:rPr lang="en-US" sz="1300" b="1" dirty="0"/>
            </a:br>
            <a:r>
              <a:rPr lang="en-US" sz="1300" b="1" dirty="0" err="1">
                <a:solidFill>
                  <a:schemeClr val="tx1"/>
                </a:solidFill>
              </a:rPr>
              <a:t>Ziua</a:t>
            </a:r>
            <a:r>
              <a:rPr lang="en-US" sz="1300" b="1" dirty="0">
                <a:solidFill>
                  <a:schemeClr val="tx1"/>
                </a:solidFill>
              </a:rPr>
              <a:t> 1 </a:t>
            </a:r>
            <a:r>
              <a:rPr lang="en-US" sz="1300" b="1" dirty="0" err="1">
                <a:solidFill>
                  <a:schemeClr val="tx1"/>
                </a:solidFill>
              </a:rPr>
              <a:t>Sesiunea</a:t>
            </a:r>
            <a:r>
              <a:rPr lang="en-US" sz="1300" b="1" dirty="0">
                <a:solidFill>
                  <a:schemeClr val="tx1"/>
                </a:solidFill>
              </a:rPr>
              <a:t> 1: </a:t>
            </a:r>
            <a:r>
              <a:rPr lang="en-US" sz="1300" b="1" dirty="0" err="1">
                <a:solidFill>
                  <a:schemeClr val="tx1"/>
                </a:solidFill>
              </a:rPr>
              <a:t>Înțelegerea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hărțuirii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cibernetice</a:t>
            </a:r>
            <a:br>
              <a:rPr lang="en-US" sz="1300" b="1" dirty="0">
                <a:solidFill>
                  <a:schemeClr val="tx1"/>
                </a:solidFill>
              </a:rPr>
            </a:br>
            <a:r>
              <a:rPr lang="en-US" sz="1300" b="1" dirty="0">
                <a:solidFill>
                  <a:schemeClr val="tx1"/>
                </a:solidFill>
              </a:rPr>
              <a:t>Ce </a:t>
            </a:r>
            <a:r>
              <a:rPr lang="en-US" sz="1300" b="1" dirty="0" err="1">
                <a:solidFill>
                  <a:schemeClr val="tx1"/>
                </a:solidFill>
              </a:rPr>
              <a:t>este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hărțuirea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cibernetică</a:t>
            </a:r>
            <a:r>
              <a:rPr lang="en-US" sz="1300" b="1" dirty="0">
                <a:solidFill>
                  <a:schemeClr val="tx1"/>
                </a:solidFill>
              </a:rPr>
              <a:t>? </a:t>
            </a:r>
            <a:r>
              <a:rPr lang="en-US" sz="1300" b="1" dirty="0" err="1">
                <a:solidFill>
                  <a:schemeClr val="tx1"/>
                </a:solidFill>
              </a:rPr>
              <a:t>Tipuri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și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exemple</a:t>
            </a:r>
            <a:r>
              <a:rPr lang="en-US" sz="1300" b="1" dirty="0">
                <a:solidFill>
                  <a:schemeClr val="tx1"/>
                </a:solidFill>
              </a:rPr>
              <a:t>.</a:t>
            </a:r>
            <a:br>
              <a:rPr lang="en-US" sz="1300" b="1" dirty="0">
                <a:solidFill>
                  <a:schemeClr val="tx1"/>
                </a:solidFill>
              </a:rPr>
            </a:br>
            <a:r>
              <a:rPr lang="en-US" sz="1300" b="1" dirty="0" err="1">
                <a:solidFill>
                  <a:schemeClr val="tx1"/>
                </a:solidFill>
              </a:rPr>
              <a:t>Efectele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psihologice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și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academice</a:t>
            </a:r>
            <a:r>
              <a:rPr lang="en-US" sz="1300" b="1" dirty="0">
                <a:solidFill>
                  <a:schemeClr val="tx1"/>
                </a:solidFill>
              </a:rPr>
              <a:t> ale </a:t>
            </a:r>
            <a:r>
              <a:rPr lang="en-US" sz="1300" b="1" dirty="0" err="1">
                <a:solidFill>
                  <a:schemeClr val="tx1"/>
                </a:solidFill>
              </a:rPr>
              <a:t>hărțuirii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cibernetice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asupra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elevilor</a:t>
            </a:r>
            <a:r>
              <a:rPr lang="en-US" sz="1300" b="1" dirty="0">
                <a:solidFill>
                  <a:schemeClr val="tx1"/>
                </a:solidFill>
              </a:rPr>
              <a:t>.</a:t>
            </a:r>
            <a:br>
              <a:rPr lang="en-US" sz="1300" b="1" dirty="0">
                <a:solidFill>
                  <a:schemeClr val="tx1"/>
                </a:solidFill>
              </a:rPr>
            </a:br>
            <a:r>
              <a:rPr lang="en-US" sz="1300" b="1" dirty="0" err="1">
                <a:solidFill>
                  <a:schemeClr val="tx1"/>
                </a:solidFill>
              </a:rPr>
              <a:t>Legislație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și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politici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privind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hărțuirea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cibernetică</a:t>
            </a:r>
            <a:r>
              <a:rPr lang="en-US" sz="1300" b="1" dirty="0">
                <a:solidFill>
                  <a:schemeClr val="tx1"/>
                </a:solidFill>
              </a:rPr>
              <a:t>.</a:t>
            </a:r>
            <a:br>
              <a:rPr lang="en-US" sz="1300" b="1" dirty="0">
                <a:solidFill>
                  <a:schemeClr val="tx1"/>
                </a:solidFill>
              </a:rPr>
            </a:br>
            <a:r>
              <a:rPr lang="en-US" sz="1300" b="1" dirty="0" err="1">
                <a:solidFill>
                  <a:schemeClr val="tx1"/>
                </a:solidFill>
              </a:rPr>
              <a:t>Instrumente</a:t>
            </a:r>
            <a:r>
              <a:rPr lang="en-US" sz="1300" b="1" dirty="0">
                <a:solidFill>
                  <a:schemeClr val="tx1"/>
                </a:solidFill>
              </a:rPr>
              <a:t> interactive:</a:t>
            </a:r>
            <a:br>
              <a:rPr lang="en-US" sz="1300" b="1" dirty="0">
                <a:solidFill>
                  <a:schemeClr val="tx1"/>
                </a:solidFill>
              </a:rPr>
            </a:br>
            <a:r>
              <a:rPr lang="en-US" sz="1300" b="1" dirty="0" err="1">
                <a:solidFill>
                  <a:schemeClr val="tx1"/>
                </a:solidFill>
              </a:rPr>
              <a:t>MapHub</a:t>
            </a:r>
            <a:r>
              <a:rPr lang="en-US" sz="1300" b="1" dirty="0">
                <a:solidFill>
                  <a:schemeClr val="tx1"/>
                </a:solidFill>
              </a:rPr>
              <a:t>– </a:t>
            </a:r>
            <a:r>
              <a:rPr lang="en-US" sz="1300" b="1" dirty="0" err="1">
                <a:solidFill>
                  <a:schemeClr val="tx1"/>
                </a:solidFill>
              </a:rPr>
              <a:t>Profesorii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își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împărtășesc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locațiile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și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discută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despre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provocările</a:t>
            </a:r>
            <a:r>
              <a:rPr lang="en-US" sz="1300" b="1" dirty="0">
                <a:solidFill>
                  <a:schemeClr val="tx1"/>
                </a:solidFill>
              </a:rPr>
              <a:t> locale legate de </a:t>
            </a:r>
            <a:r>
              <a:rPr lang="en-US" sz="1300" b="1" dirty="0" err="1">
                <a:solidFill>
                  <a:schemeClr val="tx1"/>
                </a:solidFill>
              </a:rPr>
              <a:t>hărțuirea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cibernetică</a:t>
            </a:r>
            <a:r>
              <a:rPr lang="en-US" sz="1300" b="1" dirty="0">
                <a:solidFill>
                  <a:schemeClr val="tx1"/>
                </a:solidFill>
              </a:rPr>
              <a:t>.</a:t>
            </a:r>
            <a:br>
              <a:rPr lang="en-US" sz="1300" b="1" dirty="0">
                <a:solidFill>
                  <a:schemeClr val="tx1"/>
                </a:solidFill>
              </a:rPr>
            </a:br>
            <a:r>
              <a:rPr lang="en-US" sz="1300" b="1" dirty="0" err="1">
                <a:solidFill>
                  <a:schemeClr val="tx1"/>
                </a:solidFill>
              </a:rPr>
              <a:t>Mentimetru</a:t>
            </a:r>
            <a:br>
              <a:rPr lang="en-US" sz="1300" b="1" dirty="0">
                <a:solidFill>
                  <a:schemeClr val="tx1"/>
                </a:solidFill>
              </a:rPr>
            </a:br>
            <a:r>
              <a:rPr lang="en-US" sz="1300" b="1" dirty="0" err="1">
                <a:solidFill>
                  <a:schemeClr val="tx1"/>
                </a:solidFill>
              </a:rPr>
              <a:t>Sesiunea</a:t>
            </a:r>
            <a:r>
              <a:rPr lang="en-US" sz="1300" b="1" dirty="0">
                <a:solidFill>
                  <a:schemeClr val="tx1"/>
                </a:solidFill>
              </a:rPr>
              <a:t> 2</a:t>
            </a:r>
            <a:r>
              <a:rPr lang="en-US" sz="2000" b="1" dirty="0">
                <a:solidFill>
                  <a:schemeClr val="tx1"/>
                </a:solidFill>
              </a:rPr>
              <a:t>  </a:t>
            </a:r>
            <a:br>
              <a:rPr lang="en-US" sz="2000" b="1" dirty="0">
                <a:solidFill>
                  <a:schemeClr val="tx1"/>
                </a:solidFill>
              </a:rPr>
            </a:br>
            <a:r>
              <a:rPr lang="en-US" sz="1300" b="1" dirty="0" err="1">
                <a:solidFill>
                  <a:schemeClr val="tx1"/>
                </a:solidFill>
              </a:rPr>
              <a:t>Prezentare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generală</a:t>
            </a:r>
            <a:r>
              <a:rPr lang="en-US" sz="1300" b="1" dirty="0">
                <a:solidFill>
                  <a:schemeClr val="tx1"/>
                </a:solidFill>
              </a:rPr>
              <a:t> a </a:t>
            </a:r>
            <a:r>
              <a:rPr lang="en-US" sz="1300" b="1" dirty="0" err="1">
                <a:solidFill>
                  <a:schemeClr val="tx1"/>
                </a:solidFill>
              </a:rPr>
              <a:t>instrumentelor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gratuite</a:t>
            </a:r>
            <a:r>
              <a:rPr lang="en-US" sz="1300" b="1" dirty="0">
                <a:solidFill>
                  <a:schemeClr val="tx1"/>
                </a:solidFill>
              </a:rPr>
              <a:t> de </a:t>
            </a:r>
            <a:r>
              <a:rPr lang="en-US" sz="1300" b="1" dirty="0" err="1">
                <a:solidFill>
                  <a:schemeClr val="tx1"/>
                </a:solidFill>
              </a:rPr>
              <a:t>inteligență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artificială</a:t>
            </a:r>
            <a:r>
              <a:rPr lang="en-US" sz="1300" b="1" dirty="0">
                <a:solidFill>
                  <a:schemeClr val="tx1"/>
                </a:solidFill>
              </a:rPr>
              <a:t> care </a:t>
            </a:r>
            <a:r>
              <a:rPr lang="en-US" sz="1300" b="1" dirty="0" err="1">
                <a:solidFill>
                  <a:schemeClr val="tx1"/>
                </a:solidFill>
              </a:rPr>
              <a:t>ajută</a:t>
            </a:r>
            <a:r>
              <a:rPr lang="en-US" sz="1300" b="1" dirty="0">
                <a:solidFill>
                  <a:schemeClr val="tx1"/>
                </a:solidFill>
              </a:rPr>
              <a:t> la </a:t>
            </a:r>
            <a:r>
              <a:rPr lang="en-US" sz="1300" b="1" dirty="0" err="1">
                <a:solidFill>
                  <a:schemeClr val="tx1"/>
                </a:solidFill>
              </a:rPr>
              <a:t>învățării</a:t>
            </a:r>
            <a:r>
              <a:rPr lang="en-US" sz="1300" b="1" dirty="0">
                <a:solidFill>
                  <a:schemeClr val="tx1"/>
                </a:solidFill>
              </a:rPr>
              <a:t>:</a:t>
            </a:r>
            <a:br>
              <a:rPr lang="en-US" sz="1300" b="1" dirty="0">
                <a:solidFill>
                  <a:schemeClr val="tx1"/>
                </a:solidFill>
              </a:rPr>
            </a:br>
            <a:r>
              <a:rPr lang="en-US" sz="1300" b="1" dirty="0">
                <a:solidFill>
                  <a:schemeClr val="tx1"/>
                </a:solidFill>
              </a:rPr>
              <a:t>Google </a:t>
            </a:r>
            <a:r>
              <a:rPr lang="en-US" sz="1300" b="1" dirty="0" err="1">
                <a:solidFill>
                  <a:schemeClr val="tx1"/>
                </a:solidFill>
              </a:rPr>
              <a:t>Classroautomatizarea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sarcinilor</a:t>
            </a:r>
            <a:r>
              <a:rPr lang="en-US" sz="1300" b="1" dirty="0">
                <a:solidFill>
                  <a:schemeClr val="tx1"/>
                </a:solidFill>
              </a:rPr>
              <a:t>, </a:t>
            </a:r>
            <a:r>
              <a:rPr lang="en-US" sz="1300" b="1" dirty="0" err="1">
                <a:solidFill>
                  <a:schemeClr val="tx1"/>
                </a:solidFill>
              </a:rPr>
              <a:t>notarea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și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personalizarea</a:t>
            </a:r>
            <a:r>
              <a:rPr lang="en-US" sz="1300" b="1" dirty="0">
                <a:solidFill>
                  <a:schemeClr val="tx1"/>
                </a:solidFill>
              </a:rPr>
              <a:t> om : </a:t>
            </a:r>
            <a:r>
              <a:rPr lang="en-US" sz="1300" b="1" dirty="0" err="1">
                <a:solidFill>
                  <a:schemeClr val="tx1"/>
                </a:solidFill>
              </a:rPr>
              <a:t>Pentru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organizarea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lecțiilor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și</a:t>
            </a:r>
            <a:r>
              <a:rPr lang="en-US" sz="1300" b="1" dirty="0">
                <a:solidFill>
                  <a:schemeClr val="tx1"/>
                </a:solidFill>
              </a:rPr>
              <a:t> a </a:t>
            </a:r>
            <a:r>
              <a:rPr lang="en-US" sz="1300" b="1" dirty="0" err="1">
                <a:solidFill>
                  <a:schemeClr val="tx1"/>
                </a:solidFill>
              </a:rPr>
              <a:t>temelor</a:t>
            </a:r>
            <a:r>
              <a:rPr lang="en-US" sz="1300" b="1" dirty="0">
                <a:solidFill>
                  <a:schemeClr val="tx1"/>
                </a:solidFill>
              </a:rPr>
              <a:t>..</a:t>
            </a:r>
            <a:br>
              <a:rPr lang="en-US" sz="1300" b="1" dirty="0">
                <a:solidFill>
                  <a:schemeClr val="tx1"/>
                </a:solidFill>
              </a:rPr>
            </a:br>
            <a:r>
              <a:rPr lang="en-US" sz="1300" b="1" dirty="0" err="1">
                <a:solidFill>
                  <a:schemeClr val="tx1"/>
                </a:solidFill>
              </a:rPr>
              <a:t>Activitate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practică</a:t>
            </a:r>
            <a:r>
              <a:rPr lang="en-US" sz="1300" b="1" dirty="0">
                <a:solidFill>
                  <a:schemeClr val="tx1"/>
                </a:solidFill>
              </a:rPr>
              <a:t>:</a:t>
            </a:r>
            <a:br>
              <a:rPr lang="en-US" sz="1300" b="1" dirty="0">
                <a:solidFill>
                  <a:schemeClr val="tx1"/>
                </a:solidFill>
              </a:rPr>
            </a:br>
            <a:r>
              <a:rPr lang="en-US" sz="1300" b="1" i="1" dirty="0">
                <a:solidFill>
                  <a:schemeClr val="tx1"/>
                </a:solidFill>
              </a:rPr>
              <a:t>Vok</a:t>
            </a:r>
            <a:r>
              <a:rPr lang="en-US" sz="1300" b="1" dirty="0">
                <a:solidFill>
                  <a:schemeClr val="tx1"/>
                </a:solidFill>
              </a:rPr>
              <a:t>i (</a:t>
            </a:r>
            <a:r>
              <a:rPr lang="en-US" sz="1300" b="1" dirty="0" err="1">
                <a:solidFill>
                  <a:schemeClr val="tx1"/>
                </a:solidFill>
              </a:rPr>
              <a:t>Gratuit</a:t>
            </a:r>
            <a:r>
              <a:rPr lang="en-US" sz="1300" b="1" dirty="0">
                <a:solidFill>
                  <a:schemeClr val="tx1"/>
                </a:solidFill>
              </a:rPr>
              <a:t>) – </a:t>
            </a:r>
            <a:r>
              <a:rPr lang="en-US" sz="1300" b="1" dirty="0" err="1">
                <a:solidFill>
                  <a:schemeClr val="tx1"/>
                </a:solidFill>
              </a:rPr>
              <a:t>Profesorii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creează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avatare</a:t>
            </a:r>
            <a:r>
              <a:rPr lang="en-US" sz="1300" b="1" dirty="0">
                <a:solidFill>
                  <a:schemeClr val="tx1"/>
                </a:solidFill>
              </a:rPr>
              <a:t> care </a:t>
            </a:r>
            <a:r>
              <a:rPr lang="en-US" sz="1300" b="1" dirty="0" err="1">
                <a:solidFill>
                  <a:schemeClr val="tx1"/>
                </a:solidFill>
              </a:rPr>
              <a:t>explică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conceptele</a:t>
            </a:r>
            <a:r>
              <a:rPr lang="en-US" sz="1300" b="1" dirty="0">
                <a:solidFill>
                  <a:schemeClr val="tx1"/>
                </a:solidFill>
              </a:rPr>
              <a:t> de </a:t>
            </a:r>
            <a:r>
              <a:rPr lang="en-US" sz="1300" b="1" dirty="0" err="1">
                <a:solidFill>
                  <a:schemeClr val="tx1"/>
                </a:solidFill>
              </a:rPr>
              <a:t>bază</a:t>
            </a:r>
            <a:r>
              <a:rPr lang="en-US" sz="1300" b="1" dirty="0">
                <a:solidFill>
                  <a:schemeClr val="tx1"/>
                </a:solidFill>
              </a:rPr>
              <a:t> ale </a:t>
            </a:r>
            <a:r>
              <a:rPr lang="en-US" sz="1300" b="1" dirty="0" err="1">
                <a:solidFill>
                  <a:schemeClr val="tx1"/>
                </a:solidFill>
              </a:rPr>
              <a:t>inteligenței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artificiale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chemeClr val="tx1"/>
                </a:solidFill>
              </a:rPr>
              <a:t>pentru</a:t>
            </a:r>
            <a:br>
              <a:rPr lang="en-US" sz="1300" b="1" dirty="0">
                <a:solidFill>
                  <a:schemeClr val="tx1"/>
                </a:solidFill>
              </a:rPr>
            </a:br>
            <a:endParaRPr lang="en-US" sz="1300" b="1" dirty="0">
              <a:solidFill>
                <a:schemeClr val="tx1"/>
              </a:solidFill>
            </a:endParaRPr>
          </a:p>
        </p:txBody>
      </p:sp>
      <p:pic>
        <p:nvPicPr>
          <p:cNvPr id="10" name="Picture 9" descr="A group of people in a room with laptops&#10;&#10;AI-generated content may be incorrect.">
            <a:extLst>
              <a:ext uri="{FF2B5EF4-FFF2-40B4-BE49-F238E27FC236}">
                <a16:creationId xmlns:a16="http://schemas.microsoft.com/office/drawing/2014/main" id="{52AF98D9-AF8D-1CB0-D344-FD37064E7D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6" r="21033" b="-3"/>
          <a:stretch>
            <a:fillRect/>
          </a:stretch>
        </p:blipFill>
        <p:spPr>
          <a:xfrm>
            <a:off x="2957361" y="10"/>
            <a:ext cx="3151431" cy="3437494"/>
          </a:xfrm>
          <a:custGeom>
            <a:avLst/>
            <a:gdLst/>
            <a:ahLst/>
            <a:cxnLst/>
            <a:rect l="l" t="t" r="r" b="b"/>
            <a:pathLst>
              <a:path w="3151431" h="3437504">
                <a:moveTo>
                  <a:pt x="514552" y="0"/>
                </a:moveTo>
                <a:lnTo>
                  <a:pt x="2008047" y="0"/>
                </a:lnTo>
                <a:lnTo>
                  <a:pt x="2008047" y="1"/>
                </a:lnTo>
                <a:lnTo>
                  <a:pt x="3151431" y="1"/>
                </a:lnTo>
                <a:lnTo>
                  <a:pt x="2637972" y="3437504"/>
                </a:lnTo>
                <a:lnTo>
                  <a:pt x="0" y="3437504"/>
                </a:lnTo>
                <a:close/>
              </a:path>
            </a:pathLst>
          </a:custGeom>
        </p:spPr>
      </p:pic>
      <p:pic>
        <p:nvPicPr>
          <p:cNvPr id="14" name="Picture 13" descr="A computer with a projector screen&#10;&#10;AI-generated content may be incorrect.">
            <a:extLst>
              <a:ext uri="{FF2B5EF4-FFF2-40B4-BE49-F238E27FC236}">
                <a16:creationId xmlns:a16="http://schemas.microsoft.com/office/drawing/2014/main" id="{33913E50-1C2A-87AC-B459-B87B330526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00" r="15597" b="-3"/>
          <a:stretch>
            <a:fillRect/>
          </a:stretch>
        </p:blipFill>
        <p:spPr>
          <a:xfrm>
            <a:off x="319203" y="10"/>
            <a:ext cx="3153384" cy="3437494"/>
          </a:xfrm>
          <a:custGeom>
            <a:avLst/>
            <a:gdLst/>
            <a:ahLst/>
            <a:cxnLst/>
            <a:rect l="l" t="t" r="r" b="b"/>
            <a:pathLst>
              <a:path w="3153384" h="3437504">
                <a:moveTo>
                  <a:pt x="511180" y="0"/>
                </a:moveTo>
                <a:lnTo>
                  <a:pt x="3153384" y="0"/>
                </a:lnTo>
                <a:lnTo>
                  <a:pt x="2638832" y="3437504"/>
                </a:lnTo>
                <a:lnTo>
                  <a:pt x="0" y="3437504"/>
                </a:lnTo>
                <a:close/>
              </a:path>
            </a:pathLst>
          </a:custGeom>
        </p:spPr>
      </p:pic>
      <p:pic>
        <p:nvPicPr>
          <p:cNvPr id="4" name="Picture 3" descr="A group of white bags on a table&#10;&#10;AI-generated content may be incorrect.">
            <a:extLst>
              <a:ext uri="{FF2B5EF4-FFF2-40B4-BE49-F238E27FC236}">
                <a16:creationId xmlns:a16="http://schemas.microsoft.com/office/drawing/2014/main" id="{9859BE2E-98FE-E63C-6597-C0CC70E250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29" r="1" b="1"/>
          <a:stretch>
            <a:fillRect/>
          </a:stretch>
        </p:blipFill>
        <p:spPr>
          <a:xfrm>
            <a:off x="1" y="3437504"/>
            <a:ext cx="2956476" cy="3420496"/>
          </a:xfrm>
          <a:custGeom>
            <a:avLst/>
            <a:gdLst/>
            <a:ahLst/>
            <a:cxnLst/>
            <a:rect l="l" t="t" r="r" b="b"/>
            <a:pathLst>
              <a:path w="2956476" h="3420496">
                <a:moveTo>
                  <a:pt x="319202" y="0"/>
                </a:moveTo>
                <a:lnTo>
                  <a:pt x="2956476" y="0"/>
                </a:lnTo>
                <a:lnTo>
                  <a:pt x="2444471" y="3420496"/>
                </a:lnTo>
                <a:lnTo>
                  <a:pt x="0" y="3420496"/>
                </a:lnTo>
                <a:lnTo>
                  <a:pt x="0" y="2146516"/>
                </a:lnTo>
                <a:close/>
              </a:path>
            </a:pathLst>
          </a:custGeom>
        </p:spPr>
      </p:pic>
      <p:pic>
        <p:nvPicPr>
          <p:cNvPr id="7" name="Picture 6" descr="A screen shot of a computer screen&#10;&#10;AI-generated content may be incorrect.">
            <a:extLst>
              <a:ext uri="{FF2B5EF4-FFF2-40B4-BE49-F238E27FC236}">
                <a16:creationId xmlns:a16="http://schemas.microsoft.com/office/drawing/2014/main" id="{2A0709C9-14B0-9690-94B7-96B1CD7165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10" r="10289" b="3"/>
          <a:stretch>
            <a:fillRect/>
          </a:stretch>
        </p:blipFill>
        <p:spPr>
          <a:xfrm>
            <a:off x="2443799" y="3437504"/>
            <a:ext cx="3151535" cy="3420496"/>
          </a:xfrm>
          <a:custGeom>
            <a:avLst/>
            <a:gdLst/>
            <a:ahLst/>
            <a:cxnLst/>
            <a:rect l="l" t="t" r="r" b="b"/>
            <a:pathLst>
              <a:path w="3151535" h="3420496">
                <a:moveTo>
                  <a:pt x="512005" y="0"/>
                </a:moveTo>
                <a:lnTo>
                  <a:pt x="3151535" y="0"/>
                </a:lnTo>
                <a:lnTo>
                  <a:pt x="2640616" y="3420496"/>
                </a:lnTo>
                <a:lnTo>
                  <a:pt x="0" y="3420496"/>
                </a:lnTo>
                <a:close/>
              </a:path>
            </a:pathLst>
          </a:custGeom>
        </p:spPr>
      </p:pic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CBAE7D61-C468-452B-AD40-2FD6365B48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9203" y="3437504"/>
            <a:ext cx="527613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7D8C0890-7680-4FCD-B337-24D18C1B75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2444472" y="0"/>
            <a:ext cx="1028115" cy="6858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3">
            <a:extLst>
              <a:ext uri="{FF2B5EF4-FFF2-40B4-BE49-F238E27FC236}">
                <a16:creationId xmlns:a16="http://schemas.microsoft.com/office/drawing/2014/main" id="{2891DF2A-4ED5-4CD0-9463-0E2C0B11D7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o-RO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79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59A6487-B82E-D8DC-31E5-786A2E79E966}"/>
              </a:ext>
            </a:extLst>
          </p:cNvPr>
          <p:cNvSpPr txBox="1"/>
          <p:nvPr/>
        </p:nvSpPr>
        <p:spPr>
          <a:xfrm>
            <a:off x="244549" y="404037"/>
            <a:ext cx="847414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/>
              <a:t>Ziua</a:t>
            </a:r>
            <a:r>
              <a:rPr lang="en-US" b="1" dirty="0"/>
              <a:t> 2: </a:t>
            </a:r>
          </a:p>
          <a:p>
            <a:r>
              <a:rPr lang="en-US" dirty="0"/>
              <a:t>IA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evaluare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povestire</a:t>
            </a:r>
            <a:r>
              <a:rPr lang="en-US" dirty="0"/>
              <a:t> </a:t>
            </a:r>
            <a:r>
              <a:rPr lang="en-US" dirty="0" err="1"/>
              <a:t>digitală</a:t>
            </a:r>
            <a:r>
              <a:rPr lang="en-US" dirty="0"/>
              <a:t> cu </a:t>
            </a:r>
            <a:r>
              <a:rPr lang="en-US" dirty="0" err="1"/>
              <a:t>instrumente</a:t>
            </a:r>
            <a:r>
              <a:rPr lang="en-US" dirty="0"/>
              <a:t> IA </a:t>
            </a:r>
            <a:r>
              <a:rPr lang="en-US" dirty="0" err="1"/>
              <a:t>gratuite</a:t>
            </a:r>
            <a:endParaRPr lang="en-US" dirty="0"/>
          </a:p>
          <a:p>
            <a:r>
              <a:rPr lang="en-US" dirty="0" err="1"/>
              <a:t>Sesiunea</a:t>
            </a:r>
            <a:r>
              <a:rPr lang="en-US" dirty="0"/>
              <a:t> 1: IA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evaluare</a:t>
            </a:r>
            <a:endParaRPr lang="en-US" dirty="0"/>
          </a:p>
          <a:p>
            <a:r>
              <a:rPr lang="en-US" b="1" dirty="0"/>
              <a:t>Socrative</a:t>
            </a:r>
            <a:r>
              <a:rPr lang="en-US" dirty="0"/>
              <a:t> (</a:t>
            </a:r>
            <a:r>
              <a:rPr lang="en-US" dirty="0" err="1"/>
              <a:t>Gratuit</a:t>
            </a:r>
            <a:r>
              <a:rPr lang="en-US" dirty="0"/>
              <a:t>) –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evaluări</a:t>
            </a:r>
            <a:r>
              <a:rPr lang="en-US" dirty="0"/>
              <a:t> formative cu feedback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timp</a:t>
            </a:r>
            <a:r>
              <a:rPr lang="en-US" dirty="0"/>
              <a:t> real.</a:t>
            </a:r>
          </a:p>
          <a:p>
            <a:r>
              <a:rPr lang="en-US" b="1" dirty="0"/>
              <a:t>Google Forms </a:t>
            </a:r>
            <a:r>
              <a:rPr lang="en-US" dirty="0"/>
              <a:t>(</a:t>
            </a:r>
            <a:r>
              <a:rPr lang="en-US" dirty="0" err="1"/>
              <a:t>Gratuit</a:t>
            </a:r>
            <a:r>
              <a:rPr lang="en-US" dirty="0"/>
              <a:t> cu </a:t>
            </a:r>
            <a:r>
              <a:rPr lang="en-US" dirty="0" err="1"/>
              <a:t>integrare</a:t>
            </a:r>
            <a:r>
              <a:rPr lang="en-US" dirty="0"/>
              <a:t> IA) – </a:t>
            </a:r>
            <a:r>
              <a:rPr lang="en-US" dirty="0" err="1"/>
              <a:t>Folosește</a:t>
            </a:r>
            <a:r>
              <a:rPr lang="en-US" dirty="0"/>
              <a:t> </a:t>
            </a:r>
            <a:r>
              <a:rPr lang="en-US" dirty="0" err="1"/>
              <a:t>suplimente</a:t>
            </a:r>
            <a:r>
              <a:rPr lang="en-US" dirty="0"/>
              <a:t> </a:t>
            </a:r>
            <a:r>
              <a:rPr lang="en-US" dirty="0" err="1"/>
              <a:t>bazate</a:t>
            </a:r>
            <a:r>
              <a:rPr lang="en-US" dirty="0"/>
              <a:t> pe IA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chestionare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evaluări</a:t>
            </a:r>
            <a:r>
              <a:rPr lang="en-US" dirty="0"/>
              <a:t>.</a:t>
            </a:r>
          </a:p>
          <a:p>
            <a:r>
              <a:rPr lang="en-US" dirty="0" err="1"/>
              <a:t>Sarcină</a:t>
            </a:r>
            <a:r>
              <a:rPr lang="en-US" dirty="0"/>
              <a:t> </a:t>
            </a:r>
            <a:r>
              <a:rPr lang="en-US" dirty="0" err="1"/>
              <a:t>practică</a:t>
            </a:r>
            <a:r>
              <a:rPr lang="en-US" dirty="0"/>
              <a:t>:</a:t>
            </a:r>
          </a:p>
          <a:p>
            <a:r>
              <a:rPr lang="en-US" dirty="0" err="1"/>
              <a:t>Creează</a:t>
            </a:r>
            <a:r>
              <a:rPr lang="en-US" dirty="0"/>
              <a:t> un </a:t>
            </a:r>
            <a:r>
              <a:rPr lang="en-US" dirty="0" err="1"/>
              <a:t>chestionar</a:t>
            </a:r>
            <a:r>
              <a:rPr lang="en-US" dirty="0"/>
              <a:t> </a:t>
            </a:r>
            <a:r>
              <a:rPr lang="en-US" dirty="0" err="1"/>
              <a:t>folosind</a:t>
            </a:r>
            <a:r>
              <a:rPr lang="en-US" dirty="0"/>
              <a:t> Google Forms cu </a:t>
            </a:r>
            <a:r>
              <a:rPr lang="en-US" dirty="0" err="1"/>
              <a:t>funcții</a:t>
            </a:r>
            <a:r>
              <a:rPr lang="en-US" dirty="0"/>
              <a:t> adaptive (</a:t>
            </a:r>
            <a:r>
              <a:rPr lang="en-US" dirty="0" err="1"/>
              <a:t>folosind</a:t>
            </a:r>
            <a:r>
              <a:rPr lang="en-US" dirty="0"/>
              <a:t> </a:t>
            </a:r>
            <a:r>
              <a:rPr lang="en-US" dirty="0" err="1"/>
              <a:t>suplimente</a:t>
            </a:r>
            <a:r>
              <a:rPr lang="en-US" dirty="0"/>
              <a:t> precum </a:t>
            </a:r>
            <a:r>
              <a:rPr lang="en-US" dirty="0" err="1"/>
              <a:t>FormLimiter</a:t>
            </a:r>
            <a:r>
              <a:rPr lang="en-US" dirty="0"/>
              <a:t>).</a:t>
            </a:r>
          </a:p>
          <a:p>
            <a:r>
              <a:rPr lang="en-US" dirty="0" err="1"/>
              <a:t>Sesiunea</a:t>
            </a:r>
            <a:r>
              <a:rPr lang="en-US" dirty="0"/>
              <a:t> 2: </a:t>
            </a:r>
            <a:r>
              <a:rPr lang="en-US" dirty="0" err="1"/>
              <a:t>Povestire</a:t>
            </a:r>
            <a:r>
              <a:rPr lang="en-US" dirty="0"/>
              <a:t> </a:t>
            </a:r>
            <a:r>
              <a:rPr lang="en-US" dirty="0" err="1"/>
              <a:t>digitală</a:t>
            </a:r>
            <a:r>
              <a:rPr lang="en-US" dirty="0"/>
              <a:t> cu </a:t>
            </a:r>
            <a:r>
              <a:rPr lang="en-US" dirty="0" err="1"/>
              <a:t>instrumente</a:t>
            </a:r>
            <a:r>
              <a:rPr lang="en-US" dirty="0"/>
              <a:t> </a:t>
            </a:r>
            <a:r>
              <a:rPr lang="en-US" dirty="0" err="1"/>
              <a:t>gratuite</a:t>
            </a:r>
            <a:endParaRPr lang="en-US" dirty="0"/>
          </a:p>
          <a:p>
            <a:r>
              <a:rPr lang="en-US" dirty="0" err="1"/>
              <a:t>Valoarea</a:t>
            </a:r>
            <a:r>
              <a:rPr lang="en-US" dirty="0"/>
              <a:t> </a:t>
            </a:r>
            <a:r>
              <a:rPr lang="en-US" dirty="0" err="1"/>
              <a:t>povestirii</a:t>
            </a:r>
            <a:r>
              <a:rPr lang="en-US" dirty="0"/>
              <a:t> </a:t>
            </a:r>
            <a:r>
              <a:rPr lang="en-US" dirty="0" err="1"/>
              <a:t>digitale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predare</a:t>
            </a:r>
            <a:r>
              <a:rPr lang="en-US" dirty="0"/>
              <a:t>.</a:t>
            </a:r>
          </a:p>
          <a:p>
            <a:r>
              <a:rPr lang="en-US" dirty="0" err="1"/>
              <a:t>MakeBeliefsComix</a:t>
            </a:r>
            <a:r>
              <a:rPr lang="en-US" dirty="0"/>
              <a:t> (</a:t>
            </a:r>
            <a:r>
              <a:rPr lang="en-US" dirty="0" err="1"/>
              <a:t>Gratuit</a:t>
            </a:r>
            <a:r>
              <a:rPr lang="en-US" dirty="0"/>
              <a:t>) – </a:t>
            </a:r>
            <a:r>
              <a:rPr lang="en-US" dirty="0" err="1"/>
              <a:t>Creează</a:t>
            </a:r>
            <a:r>
              <a:rPr lang="en-US" dirty="0"/>
              <a:t> </a:t>
            </a:r>
            <a:r>
              <a:rPr lang="en-US" dirty="0" err="1"/>
              <a:t>benzi</a:t>
            </a:r>
            <a:r>
              <a:rPr lang="en-US" dirty="0"/>
              <a:t> </a:t>
            </a:r>
            <a:r>
              <a:rPr lang="en-US" dirty="0" err="1"/>
              <a:t>desenate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ilustra</a:t>
            </a:r>
            <a:r>
              <a:rPr lang="en-US" dirty="0"/>
              <a:t> </a:t>
            </a:r>
            <a:r>
              <a:rPr lang="en-US" dirty="0" err="1"/>
              <a:t>concepte</a:t>
            </a:r>
            <a:r>
              <a:rPr lang="en-US" dirty="0"/>
              <a:t> de </a:t>
            </a:r>
            <a:r>
              <a:rPr lang="en-US" dirty="0" err="1"/>
              <a:t>predare</a:t>
            </a:r>
            <a:r>
              <a:rPr lang="en-US" dirty="0"/>
              <a:t>.</a:t>
            </a:r>
          </a:p>
          <a:p>
            <a:r>
              <a:rPr lang="en-US" b="1" dirty="0" err="1"/>
              <a:t>Storybird</a:t>
            </a:r>
            <a:r>
              <a:rPr lang="en-US" dirty="0"/>
              <a:t>  – </a:t>
            </a:r>
            <a:r>
              <a:rPr lang="en-US" dirty="0" err="1"/>
              <a:t>Creează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publică</a:t>
            </a:r>
            <a:r>
              <a:rPr lang="en-US" dirty="0"/>
              <a:t> </a:t>
            </a:r>
            <a:r>
              <a:rPr lang="en-US" dirty="0" err="1"/>
              <a:t>materiale</a:t>
            </a:r>
            <a:r>
              <a:rPr lang="en-US" dirty="0"/>
              <a:t> </a:t>
            </a:r>
            <a:r>
              <a:rPr lang="en-US" dirty="0" err="1"/>
              <a:t>digitale</a:t>
            </a:r>
            <a:endParaRPr lang="en-US" dirty="0"/>
          </a:p>
        </p:txBody>
      </p:sp>
      <p:pic>
        <p:nvPicPr>
          <p:cNvPr id="5" name="Picture 4" descr="A computer screen with a white and black screen&#10;&#10;AI-generated content may be incorrect.">
            <a:extLst>
              <a:ext uri="{FF2B5EF4-FFF2-40B4-BE49-F238E27FC236}">
                <a16:creationId xmlns:a16="http://schemas.microsoft.com/office/drawing/2014/main" id="{01AD2386-0DC3-9AF6-01BE-7229021AC9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1434" y="4288221"/>
            <a:ext cx="3584027" cy="24045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1E3634-C773-93C5-DADC-3CD8248046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549" y="4374355"/>
            <a:ext cx="3481468" cy="2205121"/>
          </a:xfrm>
          <a:prstGeom prst="rect">
            <a:avLst/>
          </a:prstGeom>
        </p:spPr>
      </p:pic>
      <p:pic>
        <p:nvPicPr>
          <p:cNvPr id="8" name="Picture 7" descr="A group of people sitting in a room&#10;&#10;AI-generated content may be incorrect.">
            <a:extLst>
              <a:ext uri="{FF2B5EF4-FFF2-40B4-BE49-F238E27FC236}">
                <a16:creationId xmlns:a16="http://schemas.microsoft.com/office/drawing/2014/main" id="{39982068-9EDC-F81B-C589-B11D761A62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855" y="404037"/>
            <a:ext cx="3886017" cy="30249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81E715-053C-92CE-E0E8-B58F5D4A68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7146" y="4374355"/>
            <a:ext cx="3898164" cy="220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219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CB102-CC6F-43A3-A78A-067B5FDBA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7845565" cy="5284304"/>
          </a:xfrm>
        </p:spPr>
        <p:txBody>
          <a:bodyPr>
            <a:normAutofit fontScale="90000"/>
          </a:bodyPr>
          <a:lstStyle/>
          <a:p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o-RO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ZIUA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Ziua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3: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Instrumente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IA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învățare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predare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personalizate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Sesiunea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Utilizarea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instrumentelor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IA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gratuite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predare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personalizată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Kahoot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 –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Gamificarea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chestionarelor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evaluări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personalizate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ale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elevilor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Quizlet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Creați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chestionare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învățare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adaptive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bazate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performanța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elevilor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Sesiunea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2: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Practică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 Google Classroom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Kahoot!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 Classroom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Gratuit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Configurați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sală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clasă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digitală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atribuiți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sarcini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notați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Kahoot!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Utilizați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chestionare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interactive,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timp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real,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implicarea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elevilor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Activitate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Creați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sală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clasă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digitală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Google Classroom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proiectați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chestionar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Kahoot!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implicarea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elevilor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https://view.genially.com/680bc3a4a57d95db981af9ed/presentation-praga-2025-day-3</a:t>
            </a:r>
            <a:b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https://view.genially.com/680bb167ff6449bec536d1c7/interactive-content-d-l-goe</a:t>
            </a:r>
            <a:b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5B9890C-CEF9-46D4-918F-DE15A974D9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o-RO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1511884A-38D6-270F-1EB2-9C2540FCC7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25589" y="1449355"/>
            <a:ext cx="2382365" cy="28609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6796D0-09BB-4D21-8A4B-3334965330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5121" y="3656205"/>
            <a:ext cx="6449546" cy="2978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742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6AA59-A321-4DCC-86A5-9B8657127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202" y="695863"/>
            <a:ext cx="8596668" cy="5784449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ZIUA 4 </a:t>
            </a:r>
            <a:b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Sesiunea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Inteligența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artificială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informații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bazate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 date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Introducere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 Analytics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Gratuit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datelor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elevilor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calcul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Google (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Gratuit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Folosește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funcții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bazate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inteligență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artificială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(cum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fi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crearea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automată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grafice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suplimente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urmări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performanța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elevilor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Sesiunea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2: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Crearea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lecții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video interactive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Loom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Gratuit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Creează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lecții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video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urmărește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implicarea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elevilor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folosind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bazate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inteligență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artificială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Edpuzzle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Gratuit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Adaugă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chestionare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videoclipuri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urmărește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elevii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interacționează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conținutul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Activitate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Profesorii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creează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lecție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video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interactivă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folosind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Loom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Edpuzzle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D80D509-FC29-4CE2-9FD6-AB0282FDB1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o-RO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9F57FE-E65F-99F2-C58C-D0282BA529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5481" y="3808333"/>
            <a:ext cx="3562638" cy="26719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4075E94-5DEF-F9BE-F58B-301B854B6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958" y="5024176"/>
            <a:ext cx="3249562" cy="16780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5B6B6F5-DEA3-DE55-339A-E4506F12D8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3764" y="5164853"/>
            <a:ext cx="4253726" cy="1537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682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26110-950A-4EB2-83FC-AA073FC01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357" y="490222"/>
            <a:ext cx="9599463" cy="5877555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ZIUA 5</a:t>
            </a:r>
            <a:b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Ziua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5: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Considerații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etice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proiect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final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Sesiunea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Considerații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etice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privind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inteligența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artificială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educație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Discutați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despre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utilizarea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etică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instrumentelor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inteligență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artificială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sălile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clasă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concentrându-vă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confidențialitatea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datelor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integritatea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academică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Introducere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Turnitin (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perioadă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încercare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gratuită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verificarea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plagiatului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Sesiunea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2: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Proiect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final: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Crearea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planului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lecție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Creați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 plan de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lecție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includă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cel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puțin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instrumente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inteligență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artificială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instrument de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povestire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digitală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(de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exemplu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Kahoot!, Socrative, Voki, Google Classroom).</a:t>
            </a:r>
            <a:br>
              <a:rPr kumimoji="0" lang="ro-RO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                                                                          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7DC26CD5-06EB-42B3-BCAB-398D601BC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o-RO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7DDA1B-162E-3A10-4929-C8B66E03D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1089" y="228599"/>
            <a:ext cx="3999245" cy="29994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FC0966-1099-DD1A-EFB2-4CAB3364B3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819" y="3720403"/>
            <a:ext cx="4863403" cy="30270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D0CA2F8-EE87-50BC-ACF4-B50CCE2CFD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1912" y="3830934"/>
            <a:ext cx="4622242" cy="2798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550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5EA39187-0197-4C1D-BE4A-06B353C7B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E0FD730-D6BC-440A-89CF-7AA0C22C2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1382DE6-64CB-4577-89E8-47941290A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3ABD17EF-A676-4770-A8C8-E83BA02300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380D4582-A9DE-4A6E-8537-EFC4F860C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D66B8CF3-0959-4E8D-8F3A-AF62F21D9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97D4D559-2783-4E84-BB73-7F51D02357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8834FE36-E841-40B5-9465-1CFC99ED5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1A4197A1-AE79-4DC1-9E3A-845B40BA8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326F6688-CBD0-42EE-9B90-25100FE89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EF23F9BB-FC2E-48BA-8E63-A4436C28DA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CAF74A4-95D8-6384-6B48-DFAF9E89C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4385066"/>
            <a:ext cx="10923638" cy="131764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Absolvire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F71A406-3CB7-4E4D-B434-24E6AA4F39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17723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786C9B-536A-1FEE-CB05-B1C13E9664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829" r="2" b="2"/>
          <a:stretch>
            <a:fillRect/>
          </a:stretch>
        </p:blipFill>
        <p:spPr>
          <a:xfrm>
            <a:off x="20" y="3"/>
            <a:ext cx="6050260" cy="40916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7BA5DC7-3FBB-75F9-331D-D457B250D4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" b="9816"/>
          <a:stretch>
            <a:fillRect/>
          </a:stretch>
        </p:blipFill>
        <p:spPr>
          <a:xfrm>
            <a:off x="6141719" y="-683"/>
            <a:ext cx="6050280" cy="409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1647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87E2E-CF62-61A1-8677-3781504D2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AE1326-28C9-8BF4-AF1C-D029918CE2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2059" y="256371"/>
            <a:ext cx="4678554" cy="62380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2C0AAE-7C87-287B-9970-F579C5EFEE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002" y="202780"/>
            <a:ext cx="4758941" cy="6345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358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5EA39187-0197-4C1D-BE4A-06B353C7B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E0FD730-D6BC-440A-89CF-7AA0C22C2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1382DE6-64CB-4577-89E8-47941290A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Rectangle 23">
              <a:extLst>
                <a:ext uri="{FF2B5EF4-FFF2-40B4-BE49-F238E27FC236}">
                  <a16:creationId xmlns:a16="http://schemas.microsoft.com/office/drawing/2014/main" id="{3ABD17EF-A676-4770-A8C8-E83BA02300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5" name="Rectangle 25">
              <a:extLst>
                <a:ext uri="{FF2B5EF4-FFF2-40B4-BE49-F238E27FC236}">
                  <a16:creationId xmlns:a16="http://schemas.microsoft.com/office/drawing/2014/main" id="{380D4582-A9DE-4A6E-8537-EFC4F860C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6" name="Isosceles Triangle 45">
              <a:extLst>
                <a:ext uri="{FF2B5EF4-FFF2-40B4-BE49-F238E27FC236}">
                  <a16:creationId xmlns:a16="http://schemas.microsoft.com/office/drawing/2014/main" id="{D66B8CF3-0959-4E8D-8F3A-AF62F21D9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7" name="Rectangle 27">
              <a:extLst>
                <a:ext uri="{FF2B5EF4-FFF2-40B4-BE49-F238E27FC236}">
                  <a16:creationId xmlns:a16="http://schemas.microsoft.com/office/drawing/2014/main" id="{97D4D559-2783-4E84-BB73-7F51D02357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8" name="Rectangle 28">
              <a:extLst>
                <a:ext uri="{FF2B5EF4-FFF2-40B4-BE49-F238E27FC236}">
                  <a16:creationId xmlns:a16="http://schemas.microsoft.com/office/drawing/2014/main" id="{8834FE36-E841-40B5-9465-1CFC99ED5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9" name="Rectangle 29">
              <a:extLst>
                <a:ext uri="{FF2B5EF4-FFF2-40B4-BE49-F238E27FC236}">
                  <a16:creationId xmlns:a16="http://schemas.microsoft.com/office/drawing/2014/main" id="{1A4197A1-AE79-4DC1-9E3A-845B40BA8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0" name="Isosceles Triangle 49">
              <a:extLst>
                <a:ext uri="{FF2B5EF4-FFF2-40B4-BE49-F238E27FC236}">
                  <a16:creationId xmlns:a16="http://schemas.microsoft.com/office/drawing/2014/main" id="{326F6688-CBD0-42EE-9B90-25100FE89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EF23F9BB-FC2E-48BA-8E63-A4436C28DA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7815DC60-3142-4171-B7AD-13B6FD265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7223FC-6B55-6EA2-E048-7EBD2B7F2F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87" r="-1" b="32507"/>
          <a:stretch>
            <a:fillRect/>
          </a:stretch>
        </p:blipFill>
        <p:spPr>
          <a:xfrm>
            <a:off x="20" y="-1"/>
            <a:ext cx="5897982" cy="6858000"/>
          </a:xfrm>
          <a:custGeom>
            <a:avLst/>
            <a:gdLst/>
            <a:ahLst/>
            <a:cxnLst/>
            <a:rect l="l" t="t" r="r" b="b"/>
            <a:pathLst>
              <a:path w="5898002" h="6858000">
                <a:moveTo>
                  <a:pt x="0" y="0"/>
                </a:moveTo>
                <a:lnTo>
                  <a:pt x="5898002" y="0"/>
                </a:lnTo>
                <a:lnTo>
                  <a:pt x="48736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B626A02-D90F-AE2B-153A-9A26BE9927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364" b="42881"/>
          <a:stretch>
            <a:fillRect/>
          </a:stretch>
        </p:blipFill>
        <p:spPr>
          <a:xfrm>
            <a:off x="4869095" y="-1"/>
            <a:ext cx="7312272" cy="6858000"/>
          </a:xfrm>
          <a:custGeom>
            <a:avLst/>
            <a:gdLst/>
            <a:ahLst/>
            <a:cxnLst/>
            <a:rect l="l" t="t" r="r" b="b"/>
            <a:pathLst>
              <a:path w="7312272" h="6858000">
                <a:moveTo>
                  <a:pt x="1024379" y="0"/>
                </a:moveTo>
                <a:lnTo>
                  <a:pt x="7312272" y="0"/>
                </a:lnTo>
                <a:lnTo>
                  <a:pt x="731227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3" name="Freeform 52">
            <a:extLst>
              <a:ext uri="{FF2B5EF4-FFF2-40B4-BE49-F238E27FC236}">
                <a16:creationId xmlns:a16="http://schemas.microsoft.com/office/drawing/2014/main" id="{3A459D44-E95C-4AB2-9D79-7C182560C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649" y="3576483"/>
            <a:ext cx="8522979" cy="3281517"/>
          </a:xfrm>
          <a:custGeom>
            <a:avLst/>
            <a:gdLst>
              <a:gd name="connsiteX0" fmla="*/ 8516100 w 8522979"/>
              <a:gd name="connsiteY0" fmla="*/ 0 h 3281517"/>
              <a:gd name="connsiteX1" fmla="*/ 8522979 w 8522979"/>
              <a:gd name="connsiteY1" fmla="*/ 3281517 h 3281517"/>
              <a:gd name="connsiteX2" fmla="*/ 650153 w 8522979"/>
              <a:gd name="connsiteY2" fmla="*/ 3281517 h 3281517"/>
              <a:gd name="connsiteX3" fmla="*/ 0 w 8522979"/>
              <a:gd name="connsiteY3" fmla="*/ 3003752 h 3281517"/>
              <a:gd name="connsiteX4" fmla="*/ 879142 w 8522979"/>
              <a:gd name="connsiteY4" fmla="*/ 690551 h 3281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22979" h="3281517">
                <a:moveTo>
                  <a:pt x="8516100" y="0"/>
                </a:moveTo>
                <a:lnTo>
                  <a:pt x="8522979" y="3281517"/>
                </a:lnTo>
                <a:lnTo>
                  <a:pt x="650153" y="3281517"/>
                </a:lnTo>
                <a:lnTo>
                  <a:pt x="0" y="3003752"/>
                </a:lnTo>
                <a:lnTo>
                  <a:pt x="879142" y="690551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546321-A19E-8097-1911-F4F8A8DF3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2401" y="4267830"/>
            <a:ext cx="5870465" cy="132967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400" dirty="0" err="1"/>
              <a:t>Primul</a:t>
            </a:r>
            <a:r>
              <a:rPr lang="en-US" sz="4400" dirty="0"/>
              <a:t> model </a:t>
            </a:r>
            <a:r>
              <a:rPr lang="en-US" sz="4400" dirty="0" err="1"/>
              <a:t>fabricat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2542097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E5E86-8FF2-0D46-F3A0-4A529B110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cultura</a:t>
            </a:r>
            <a:endParaRPr lang="en-US" dirty="0"/>
          </a:p>
        </p:txBody>
      </p:sp>
      <p:pic>
        <p:nvPicPr>
          <p:cNvPr id="4" name="Picture 3" descr="A large clock on a building&#10;&#10;AI-generated content may be incorrect.">
            <a:extLst>
              <a:ext uri="{FF2B5EF4-FFF2-40B4-BE49-F238E27FC236}">
                <a16:creationId xmlns:a16="http://schemas.microsoft.com/office/drawing/2014/main" id="{0E3812A0-60BA-0FA9-9887-D347ED6F54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656" y="450640"/>
            <a:ext cx="4748892" cy="63318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EA7F35-EBD4-3D0E-D269-B5907233F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650" y="320287"/>
            <a:ext cx="5067088" cy="646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248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6C2997EE-0889-44C3-AC0D-18F26AC9A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41664D-CC24-A628-EC95-11B425EA46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954" r="-1" b="23228"/>
          <a:stretch>
            <a:fillRect/>
          </a:stretch>
        </p:blipFill>
        <p:spPr>
          <a:xfrm>
            <a:off x="5622233" y="10"/>
            <a:ext cx="6569769" cy="3750724"/>
          </a:xfrm>
          <a:custGeom>
            <a:avLst/>
            <a:gdLst/>
            <a:ahLst/>
            <a:cxnLst/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98746B7-B118-796A-F628-5F9AF23C73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523" b="28037"/>
          <a:stretch>
            <a:fillRect/>
          </a:stretch>
        </p:blipFill>
        <p:spPr>
          <a:xfrm>
            <a:off x="4182011" y="3887894"/>
            <a:ext cx="8009991" cy="2970106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2FAA136-E47D-12B0-F690-4AC2C6A10E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9168" r="-1" b="12280"/>
          <a:stretch>
            <a:fillRect/>
          </a:stretch>
        </p:blipFill>
        <p:spPr>
          <a:xfrm>
            <a:off x="20" y="10"/>
            <a:ext cx="7503091" cy="6857990"/>
          </a:xfrm>
          <a:custGeom>
            <a:avLst/>
            <a:gdLst/>
            <a:ahLst/>
            <a:cxnLst/>
            <a:rect l="l" t="t" r="r" b="b"/>
            <a:pathLst>
              <a:path w="7503111" h="6858000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4041567" y="6852993"/>
                </a:lnTo>
                <a:lnTo>
                  <a:pt x="7503111" y="6852993"/>
                </a:lnTo>
                <a:lnTo>
                  <a:pt x="7503111" y="6852994"/>
                </a:lnTo>
                <a:lnTo>
                  <a:pt x="1647632" y="6852994"/>
                </a:lnTo>
                <a:lnTo>
                  <a:pt x="1647632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348475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874A4-8AD4-78C7-7A4F-B8BABC4D5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74156"/>
            <a:ext cx="5502402" cy="1234064"/>
          </a:xfrm>
        </p:spPr>
        <p:txBody>
          <a:bodyPr/>
          <a:lstStyle/>
          <a:p>
            <a:r>
              <a:rPr lang="en-US" dirty="0" err="1"/>
              <a:t>Muzeul</a:t>
            </a:r>
            <a:r>
              <a:rPr lang="en-US" dirty="0"/>
              <a:t> </a:t>
            </a:r>
            <a:r>
              <a:rPr lang="en-US" dirty="0" err="1"/>
              <a:t>iluziilor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7C53B64-2154-F908-40D9-48D03D7C55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98488" y="474156"/>
            <a:ext cx="3516178" cy="58161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E86389-C217-29DB-2AF7-C83469E37C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89" y="474156"/>
            <a:ext cx="3965121" cy="5816112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D6DBAF-D3B0-8465-3775-CF00E5EB2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7333" y="1778559"/>
            <a:ext cx="5934481" cy="422327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292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F23F7-FBF4-3C1B-31F8-B8EFACEA0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 MULTUMIM PENTRU ATENTIE!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CCF5CE-B615-9810-5A15-7E72062DB9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8884" y="171744"/>
            <a:ext cx="3711517" cy="49486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F7D028C-A4E2-98D9-84E6-44D6DDFBC2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637" y="1414236"/>
            <a:ext cx="3479360" cy="52745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061E7F-2E81-6008-1C92-F8B35BD9CB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7186" y="2093982"/>
            <a:ext cx="6718835" cy="443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44497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1976</TotalTime>
  <Words>734</Words>
  <Application>Microsoft Office PowerPoint</Application>
  <PresentationFormat>Widescreen</PresentationFormat>
  <Paragraphs>25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Arial Black</vt:lpstr>
      <vt:lpstr>Bell MT</vt:lpstr>
      <vt:lpstr>Times New Roman</vt:lpstr>
      <vt:lpstr>Trebuchet MS</vt:lpstr>
      <vt:lpstr>Wingdings 3</vt:lpstr>
      <vt:lpstr>Facet</vt:lpstr>
      <vt:lpstr>DISEMINARE CURS-  “STRATEGIES FOR CYBERBULLING -PREVENTION AND RESPONSE- DIGITAL SKILLS AND AI IN EDUCATION” Proiect ERASMUS + KA 1  Nr. referinta national 2024-1-RO01-KA121-SCH-000225466 </vt:lpstr>
      <vt:lpstr> Carmen Ungureanu si Carmen Toma, cadre didactice de la Scoala Gimnaziala Ocnita,Dambovita au participat la  o mobilitate  de tip curs international Erasmus + in Praga-Republica Ceha, in  perioada 23.04.2025-27.04.2025 , finantat de Comisia Europeana prin Programul Erasmus in cadrul acreditarii detinute, cu cerea  de finantare  Project cod 2024-1-RO01-KA121-SCH-000225466.  </vt:lpstr>
      <vt:lpstr>   ZIUA 1     Ziua 1 Sesiunea 1: Înțelegerea hărțuirii cibernetice Ce este hărțuirea cibernetică? Tipuri și exemple. Efectele psihologice și academice ale hărțuirii cibernetice asupra elevilor. Legislație și politici privind hărțuirea cibernetică. Instrumente interactive: MapHub– Profesorii își împărtășesc locațiile și discută despre provocările locale legate de hărțuirea cibernetică. Mentimetru Sesiunea 2   Prezentare generală a instrumentelor gratuite de inteligență artificială care ajută la învățării: Google Classroautomatizarea sarcinilor, notarea și personalizarea om : Pentru organizarea lecțiilor și a temelor.. Activitate practică: Voki (Gratuit) – Profesorii creează avatare care explică conceptele de bază ale inteligenței artificiale pentru </vt:lpstr>
      <vt:lpstr>PowerPoint Presentation</vt:lpstr>
      <vt:lpstr> ZIUA 3 Ziua 3: Instrumente IA pentru învățare și predare personalizate Sesiunea 1: Utilizarea instrumentelor IA gratuite pentru predare personalizată Kahoot!  – Gamificarea chestionarelor pentru evaluări personalizate ale elevilor. Quizlet – Creați chestionare de învățare adaptive bazate pe performanța elevilor. Sesiunea 2: Practică cu Google Classroom și Kahoot! Google Classroom (Gratuit) – Configurați o sală de clasă digitală, atribuiți sarcini și notați. Kahoot!  – Utilizați chestionare interactive, în timp real, pentru implicarea elevilor. Activitate: Creați o sală de clasă digitală în Google Classroom și proiectați un chestionar Kahoot! pentru implicarea elevilor.  https://view.genially.com/680bc3a4a57d95db981af9ed/presentation-praga-2025-day-3  https://view.genially.com/680bb167ff6449bec536d1c7/interactive-content-d-l-goe  </vt:lpstr>
      <vt:lpstr> ZIUA 4   Sesiunea 1: Inteligența artificială și informații bazate pe date Introducere în Google Analytics (Gratuit) pentru analiza datelor elevilor. Foi de calcul Google (Gratuit) – Folosește funcții bazate pe inteligență artificială (cum ar fi crearea automată de grafice și suplimente) pentru a urmări performanța elevilor. Sesiunea 2: Crearea de lecții video interactive Loom (Gratuit) – Creează lecții video și urmărește implicarea elevilor folosind analize bazate pe inteligență artificială. Edpuzzle (Gratuit) – Adaugă chestionare la videoclipuri și urmărește modul în care elevii interacționează cu conținutul. Activitate: Profesorii creează o lecție video interactivă folosind Loom sau Edpuzzle.</vt:lpstr>
      <vt:lpstr>ZIUA 5  Ziua 5: Considerații etice și proiect final Sesiunea 1: Considerații etice privind inteligența artificială în educație Discutați despre utilizarea etică a instrumentelor de inteligență artificială în sălile de clasă, concentrându-vă pe confidențialitatea datelor și integritatea academică. Introducere în Turnitin (perioadă de încercare gratuită) pentru verificarea plagiatului. Sesiunea 2: Proiect final: Crearea planului de lecție Creați un plan de lecție care să includă cel puțin 3 instrumente de inteligență artificială și 1 instrument de povestire digitală (de exemplu, Kahoot!, Socrative, Voki, Google Classroom).                                                                              </vt:lpstr>
      <vt:lpstr>Absolvire</vt:lpstr>
      <vt:lpstr>PowerPoint Presentation</vt:lpstr>
      <vt:lpstr>Primul model fabricat</vt:lpstr>
      <vt:lpstr>cultura</vt:lpstr>
      <vt:lpstr>PowerPoint Presentation</vt:lpstr>
      <vt:lpstr>Muzeul iluziilor</vt:lpstr>
      <vt:lpstr>VA MULTUMIM PENTRU ATENTIE!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SCOALA GIMNAZIALA OCNITA-DAMBOVITA</dc:title>
  <dc:creator>Chivu Raluca</dc:creator>
  <cp:lastModifiedBy>user1</cp:lastModifiedBy>
  <cp:revision>53</cp:revision>
  <dcterms:created xsi:type="dcterms:W3CDTF">2024-06-13T13:12:08Z</dcterms:created>
  <dcterms:modified xsi:type="dcterms:W3CDTF">2025-06-02T06:08:58Z</dcterms:modified>
</cp:coreProperties>
</file>