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2" r:id="rId6"/>
    <p:sldId id="264" r:id="rId7"/>
    <p:sldId id="265" r:id="rId8"/>
    <p:sldId id="263" r:id="rId9"/>
    <p:sldId id="266" r:id="rId10"/>
    <p:sldId id="259" r:id="rId11"/>
    <p:sldId id="269" r:id="rId12"/>
    <p:sldId id="260" r:id="rId13"/>
    <p:sldId id="267" r:id="rId14"/>
    <p:sldId id="268"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529B61-EEC1-4ED9-95AC-7C4F7ACC11FB}"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3311101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529B61-EEC1-4ED9-95AC-7C4F7ACC11FB}"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3937976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529B61-EEC1-4ED9-95AC-7C4F7ACC11FB}"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236079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529B61-EEC1-4ED9-95AC-7C4F7ACC11FB}"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2874588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529B61-EEC1-4ED9-95AC-7C4F7ACC11FB}" type="datetimeFigureOut">
              <a:rPr lang="en-US" smtClean="0"/>
              <a:pPr/>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897645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529B61-EEC1-4ED9-95AC-7C4F7ACC11FB}" type="datetimeFigureOut">
              <a:rPr lang="en-US" smtClean="0"/>
              <a:pPr/>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2945095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529B61-EEC1-4ED9-95AC-7C4F7ACC11FB}" type="datetimeFigureOut">
              <a:rPr lang="en-US" smtClean="0"/>
              <a:pPr/>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975148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529B61-EEC1-4ED9-95AC-7C4F7ACC11FB}"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2252160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529B61-EEC1-4ED9-95AC-7C4F7ACC11FB}"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1965624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529B61-EEC1-4ED9-95AC-7C4F7ACC11FB}"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4132680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529B61-EEC1-4ED9-95AC-7C4F7ACC11FB}"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7659D-A8D5-474A-8A3C-A824A8F98A29}"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47247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529B61-EEC1-4ED9-95AC-7C4F7ACC11FB}"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2275036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529B61-EEC1-4ED9-95AC-7C4F7ACC11FB}"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7659D-A8D5-474A-8A3C-A824A8F98A29}"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397668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529B61-EEC1-4ED9-95AC-7C4F7ACC11FB}"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2974486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529B61-EEC1-4ED9-95AC-7C4F7ACC11FB}"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1620767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529B61-EEC1-4ED9-95AC-7C4F7ACC11FB}"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7659D-A8D5-474A-8A3C-A824A8F98A29}" type="slidenum">
              <a:rPr lang="en-US" smtClean="0"/>
              <a:pPr/>
              <a:t>‹#›</a:t>
            </a:fld>
            <a:endParaRPr lang="en-US"/>
          </a:p>
        </p:txBody>
      </p:sp>
    </p:spTree>
    <p:extLst>
      <p:ext uri="{BB962C8B-B14F-4D97-AF65-F5344CB8AC3E}">
        <p14:creationId xmlns:p14="http://schemas.microsoft.com/office/powerpoint/2010/main" val="1639313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F529B61-EEC1-4ED9-95AC-7C4F7ACC11FB}" type="datetimeFigureOut">
              <a:rPr lang="en-US" smtClean="0"/>
              <a:pPr/>
              <a:t>3/5/2025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187659D-A8D5-474A-8A3C-A824A8F98A29}" type="slidenum">
              <a:rPr lang="en-US" smtClean="0"/>
              <a:pPr/>
              <a:t>‹#›</a:t>
            </a:fld>
            <a:endParaRPr lang="en-US"/>
          </a:p>
        </p:txBody>
      </p:sp>
    </p:spTree>
    <p:extLst>
      <p:ext uri="{BB962C8B-B14F-4D97-AF65-F5344CB8AC3E}">
        <p14:creationId xmlns:p14="http://schemas.microsoft.com/office/powerpoint/2010/main" val="36140249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2.jp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6.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image" Target="../media/image29.png"/><Relationship Id="rId1" Type="http://schemas.openxmlformats.org/officeDocument/2006/relationships/slideLayout" Target="../slideLayouts/slideLayout6.xml"/><Relationship Id="rId6" Type="http://schemas.openxmlformats.org/officeDocument/2006/relationships/image" Target="../media/image33.jpeg"/><Relationship Id="rId5" Type="http://schemas.openxmlformats.org/officeDocument/2006/relationships/image" Target="../media/image32.png"/><Relationship Id="rId10" Type="http://schemas.openxmlformats.org/officeDocument/2006/relationships/image" Target="../media/image37.jpeg"/><Relationship Id="rId4" Type="http://schemas.openxmlformats.org/officeDocument/2006/relationships/image" Target="../media/image31.png"/><Relationship Id="rId9" Type="http://schemas.openxmlformats.org/officeDocument/2006/relationships/image" Target="../media/image36.jpeg"/></Relationships>
</file>

<file path=ppt/slides/_rels/slide13.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1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64B04-77DE-4C9D-A1A4-1534D7FC5051}"/>
              </a:ext>
            </a:extLst>
          </p:cNvPr>
          <p:cNvSpPr>
            <a:spLocks noGrp="1"/>
          </p:cNvSpPr>
          <p:nvPr>
            <p:ph type="ctrTitle"/>
          </p:nvPr>
        </p:nvSpPr>
        <p:spPr>
          <a:xfrm>
            <a:off x="1507067" y="2196549"/>
            <a:ext cx="7766936" cy="2299194"/>
          </a:xfrm>
        </p:spPr>
        <p:txBody>
          <a:bodyPr/>
          <a:lstStyle/>
          <a:p>
            <a:pPr algn="ctr"/>
            <a:r>
              <a:rPr lang="en-US" sz="2400" dirty="0">
                <a:latin typeface="Arial Black" panose="020B0A04020102020204" pitchFamily="34" charset="0"/>
              </a:rPr>
              <a:t>DISEMINARE CURS “Inclusion starts with </a:t>
            </a:r>
            <a:r>
              <a:rPr lang="en-US" sz="2400" dirty="0" err="1">
                <a:latin typeface="Arial Black" panose="020B0A04020102020204" pitchFamily="34" charset="0"/>
              </a:rPr>
              <a:t>i</a:t>
            </a:r>
            <a:r>
              <a:rPr lang="en-US" sz="2400" dirty="0">
                <a:latin typeface="Arial Black" panose="020B0A04020102020204" pitchFamily="34" charset="0"/>
              </a:rPr>
              <a:t>- learning to live together”</a:t>
            </a:r>
            <a:br>
              <a:rPr lang="en-US" sz="2400" dirty="0">
                <a:latin typeface="Arial Black" panose="020B0A04020102020204" pitchFamily="34" charset="0"/>
              </a:rPr>
            </a:br>
            <a:r>
              <a:rPr lang="en-US" sz="2400" dirty="0" err="1">
                <a:latin typeface="Arial Black" panose="020B0A04020102020204" pitchFamily="34" charset="0"/>
              </a:rPr>
              <a:t>Proiect</a:t>
            </a:r>
            <a:r>
              <a:rPr lang="en-US" sz="2400" dirty="0">
                <a:latin typeface="Arial Black" panose="020B0A04020102020204" pitchFamily="34" charset="0"/>
              </a:rPr>
              <a:t> ERASMUS + K 01</a:t>
            </a:r>
            <a:br>
              <a:rPr lang="en-US" sz="2400" dirty="0">
                <a:latin typeface="Arial Black" panose="020B0A04020102020204" pitchFamily="34" charset="0"/>
              </a:rPr>
            </a:br>
            <a:r>
              <a:rPr lang="en-US" sz="2400" dirty="0">
                <a:latin typeface="Arial Black" panose="020B0A04020102020204" pitchFamily="34" charset="0"/>
              </a:rPr>
              <a:t>”O SCOALA PENTRU FIECARE”- </a:t>
            </a:r>
            <a:br>
              <a:rPr lang="en-US" sz="2400" dirty="0">
                <a:latin typeface="Arial Black" panose="020B0A04020102020204" pitchFamily="34" charset="0"/>
              </a:rPr>
            </a:br>
            <a:r>
              <a:rPr lang="en-US" sz="2400" dirty="0">
                <a:latin typeface="Arial Black" panose="020B0A04020102020204" pitchFamily="34" charset="0"/>
              </a:rPr>
              <a:t>Nr. </a:t>
            </a:r>
            <a:r>
              <a:rPr lang="en-US" sz="2400" dirty="0" err="1">
                <a:latin typeface="Arial Black" panose="020B0A04020102020204" pitchFamily="34" charset="0"/>
              </a:rPr>
              <a:t>referinta</a:t>
            </a:r>
            <a:r>
              <a:rPr lang="en-US" sz="2400" dirty="0">
                <a:latin typeface="Arial Black" panose="020B0A04020102020204" pitchFamily="34" charset="0"/>
              </a:rPr>
              <a:t> national  2024-1-RO 01-KA121-SCH-000225466</a:t>
            </a:r>
          </a:p>
        </p:txBody>
      </p:sp>
      <p:sp>
        <p:nvSpPr>
          <p:cNvPr id="3" name="Subtitle 2">
            <a:extLst>
              <a:ext uri="{FF2B5EF4-FFF2-40B4-BE49-F238E27FC236}">
                <a16:creationId xmlns:a16="http://schemas.microsoft.com/office/drawing/2014/main" id="{066847F0-8671-4976-B9E2-3CE8EF494768}"/>
              </a:ext>
            </a:extLst>
          </p:cNvPr>
          <p:cNvSpPr>
            <a:spLocks noGrp="1"/>
          </p:cNvSpPr>
          <p:nvPr>
            <p:ph type="subTitle" idx="1"/>
          </p:nvPr>
        </p:nvSpPr>
        <p:spPr>
          <a:xfrm>
            <a:off x="1480641" y="4564149"/>
            <a:ext cx="8353472" cy="2143125"/>
          </a:xfrm>
        </p:spPr>
        <p:txBody>
          <a:bodyPr>
            <a:normAutofit/>
          </a:bodyPr>
          <a:lstStyle/>
          <a:p>
            <a:r>
              <a:rPr lang="ro-RO" sz="2000" b="1" dirty="0"/>
              <a:t>NISIPEANU ALINA ELENA</a:t>
            </a:r>
            <a:endParaRPr lang="en-US" sz="2000" b="1" dirty="0"/>
          </a:p>
          <a:p>
            <a:r>
              <a:rPr lang="ro-RO" sz="2000" b="1" dirty="0"/>
              <a:t>VASILACHE ELENA SIMONA</a:t>
            </a:r>
          </a:p>
          <a:p>
            <a:r>
              <a:rPr lang="ro-RO" sz="2000" b="1" dirty="0"/>
              <a:t>LAMBRU PETRUȚA</a:t>
            </a:r>
          </a:p>
          <a:p>
            <a:r>
              <a:rPr lang="en-US" sz="4000" b="1" dirty="0"/>
              <a:t>SEVILLA- SPANIA (17-21.02.2025)</a:t>
            </a:r>
          </a:p>
        </p:txBody>
      </p:sp>
      <p:pic>
        <p:nvPicPr>
          <p:cNvPr id="6" name="Picture 2" descr="Erasmus+: 200 de milioane de euro pentru a stimula educația și formarea  digitală | EurActiv">
            <a:extLst>
              <a:ext uri="{FF2B5EF4-FFF2-40B4-BE49-F238E27FC236}">
                <a16:creationId xmlns:a16="http://schemas.microsoft.com/office/drawing/2014/main" id="{F3870E21-9795-4E5E-A2FA-5D1B93D0660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11172" y="0"/>
            <a:ext cx="2268070" cy="1959627"/>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C:\Users\Anca\AppData\Local\Packages\Microsoft.Windows.Photos_8wekyb3d8bbwe\TempState\ShareServiceTempFolder\rom.jpeg"/>
          <p:cNvPicPr>
            <a:picLocks noChangeAspect="1" noChangeArrowheads="1"/>
          </p:cNvPicPr>
          <p:nvPr/>
        </p:nvPicPr>
        <p:blipFill>
          <a:blip r:embed="rId3"/>
          <a:srcRect/>
          <a:stretch>
            <a:fillRect/>
          </a:stretch>
        </p:blipFill>
        <p:spPr bwMode="auto">
          <a:xfrm>
            <a:off x="6628202" y="148146"/>
            <a:ext cx="2619375" cy="1743075"/>
          </a:xfrm>
          <a:prstGeom prst="rect">
            <a:avLst/>
          </a:prstGeom>
          <a:noFill/>
        </p:spPr>
      </p:pic>
      <p:pic>
        <p:nvPicPr>
          <p:cNvPr id="8" name="Picture 2" descr="C:\Users\Anca\AppData\Local\Packages\Microsoft.Windows.Photos_8wekyb3d8bbwe\TempState\ShareServiceTempFolder\span.jpeg"/>
          <p:cNvPicPr>
            <a:picLocks noChangeAspect="1" noChangeArrowheads="1"/>
          </p:cNvPicPr>
          <p:nvPr/>
        </p:nvPicPr>
        <p:blipFill>
          <a:blip r:embed="rId4"/>
          <a:srcRect/>
          <a:stretch>
            <a:fillRect/>
          </a:stretch>
        </p:blipFill>
        <p:spPr bwMode="auto">
          <a:xfrm>
            <a:off x="63500" y="-136525"/>
            <a:ext cx="2133600" cy="2143125"/>
          </a:xfrm>
          <a:prstGeom prst="rect">
            <a:avLst/>
          </a:prstGeom>
          <a:noFill/>
        </p:spPr>
      </p:pic>
    </p:spTree>
    <p:extLst>
      <p:ext uri="{BB962C8B-B14F-4D97-AF65-F5344CB8AC3E}">
        <p14:creationId xmlns:p14="http://schemas.microsoft.com/office/powerpoint/2010/main" val="836997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ECEC2-1D56-4B85-B3F4-C13621BA7E85}"/>
              </a:ext>
            </a:extLst>
          </p:cNvPr>
          <p:cNvSpPr>
            <a:spLocks noGrp="1"/>
          </p:cNvSpPr>
          <p:nvPr>
            <p:ph type="title"/>
          </p:nvPr>
        </p:nvSpPr>
        <p:spPr>
          <a:xfrm>
            <a:off x="677334" y="609601"/>
            <a:ext cx="8596668" cy="1470212"/>
          </a:xfrm>
        </p:spPr>
        <p:txBody>
          <a:bodyPr>
            <a:normAutofit fontScale="90000"/>
          </a:bodyPr>
          <a:lstStyle/>
          <a:p>
            <a:r>
              <a:rPr lang="en-US" sz="2000" dirty="0">
                <a:solidFill>
                  <a:schemeClr val="tx1"/>
                </a:solidFill>
                <a:latin typeface="Times New Roman" panose="02020603050405020304" pitchFamily="18" charset="0"/>
                <a:cs typeface="Times New Roman" panose="02020603050405020304" pitchFamily="18" charset="0"/>
              </a:rPr>
              <a:t>	</a:t>
            </a:r>
            <a:r>
              <a:rPr lang="ro-RO" sz="2000" dirty="0">
                <a:solidFill>
                  <a:schemeClr val="tx1"/>
                </a:solidFill>
                <a:latin typeface="Times New Roman" panose="02020603050405020304" pitchFamily="18" charset="0"/>
                <a:cs typeface="Times New Roman" panose="02020603050405020304" pitchFamily="18" charset="0"/>
              </a:rPr>
              <a:t>Cadrele didactice de la </a:t>
            </a:r>
            <a:r>
              <a:rPr lang="ro-RO" sz="2000" b="1" dirty="0">
                <a:solidFill>
                  <a:schemeClr val="tx1"/>
                </a:solidFill>
                <a:latin typeface="Times New Roman" panose="02020603050405020304" pitchFamily="18" charset="0"/>
                <a:cs typeface="Times New Roman" panose="02020603050405020304" pitchFamily="18" charset="0"/>
              </a:rPr>
              <a:t>Scoala Gimnaziala Ocnita,Dambovita </a:t>
            </a:r>
            <a:r>
              <a:rPr lang="ro-RO" sz="2000" dirty="0">
                <a:solidFill>
                  <a:schemeClr val="tx1"/>
                </a:solidFill>
                <a:latin typeface="Times New Roman" panose="02020603050405020304" pitchFamily="18" charset="0"/>
                <a:cs typeface="Times New Roman" panose="02020603050405020304" pitchFamily="18" charset="0"/>
              </a:rPr>
              <a:t>au participat la  o mobilitate  de tip curs international Erasmus + in Spania –Sevil</a:t>
            </a:r>
            <a:r>
              <a:rPr lang="en-US" sz="2000" dirty="0">
                <a:solidFill>
                  <a:schemeClr val="tx1"/>
                </a:solidFill>
                <a:latin typeface="Times New Roman" panose="02020603050405020304" pitchFamily="18" charset="0"/>
                <a:cs typeface="Times New Roman" panose="02020603050405020304" pitchFamily="18" charset="0"/>
              </a:rPr>
              <a:t>la,</a:t>
            </a:r>
            <a:r>
              <a:rPr lang="ro-RO" sz="2000" dirty="0">
                <a:solidFill>
                  <a:schemeClr val="tx1"/>
                </a:solidFill>
                <a:latin typeface="Times New Roman" panose="02020603050405020304" pitchFamily="18" charset="0"/>
                <a:cs typeface="Times New Roman" panose="02020603050405020304" pitchFamily="18" charset="0"/>
              </a:rPr>
              <a:t> in </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perioada</a:t>
            </a:r>
            <a:r>
              <a:rPr lang="en-US" sz="2000" dirty="0">
                <a:solidFill>
                  <a:schemeClr val="tx1"/>
                </a:solidFill>
                <a:latin typeface="Times New Roman" panose="02020603050405020304" pitchFamily="18" charset="0"/>
                <a:cs typeface="Times New Roman" panose="02020603050405020304" pitchFamily="18" charset="0"/>
              </a:rPr>
              <a:t> </a:t>
            </a:r>
            <a:r>
              <a:rPr lang="ro-RO" sz="2000" dirty="0">
                <a:solidFill>
                  <a:schemeClr val="tx1"/>
                </a:solidFill>
                <a:latin typeface="Times New Roman" panose="02020603050405020304" pitchFamily="18" charset="0"/>
                <a:cs typeface="Times New Roman" panose="02020603050405020304" pitchFamily="18" charset="0"/>
              </a:rPr>
              <a:t>17</a:t>
            </a:r>
            <a:r>
              <a:rPr lang="en-US" sz="2000" dirty="0">
                <a:solidFill>
                  <a:schemeClr val="tx1"/>
                </a:solidFill>
                <a:latin typeface="Times New Roman" panose="02020603050405020304" pitchFamily="18" charset="0"/>
                <a:cs typeface="Times New Roman" panose="02020603050405020304" pitchFamily="18" charset="0"/>
              </a:rPr>
              <a:t>.0</a:t>
            </a:r>
            <a:r>
              <a:rPr lang="ro-RO" sz="2000" dirty="0">
                <a:solidFill>
                  <a:schemeClr val="tx1"/>
                </a:solidFill>
                <a:latin typeface="Times New Roman" panose="02020603050405020304" pitchFamily="18" charset="0"/>
                <a:cs typeface="Times New Roman" panose="02020603050405020304" pitchFamily="18" charset="0"/>
              </a:rPr>
              <a:t>2</a:t>
            </a:r>
            <a:r>
              <a:rPr lang="en-US" sz="2000" dirty="0">
                <a:solidFill>
                  <a:schemeClr val="tx1"/>
                </a:solidFill>
                <a:latin typeface="Times New Roman" panose="02020603050405020304" pitchFamily="18" charset="0"/>
                <a:cs typeface="Times New Roman" panose="02020603050405020304" pitchFamily="18" charset="0"/>
              </a:rPr>
              <a:t>.202</a:t>
            </a:r>
            <a:r>
              <a:rPr lang="ro-RO" sz="2000" dirty="0">
                <a:solidFill>
                  <a:schemeClr val="tx1"/>
                </a:solidFill>
                <a:latin typeface="Times New Roman" panose="02020603050405020304" pitchFamily="18" charset="0"/>
                <a:cs typeface="Times New Roman" panose="02020603050405020304" pitchFamily="18" charset="0"/>
              </a:rPr>
              <a:t>5</a:t>
            </a:r>
            <a:r>
              <a:rPr lang="en-US" sz="2000" dirty="0">
                <a:solidFill>
                  <a:schemeClr val="tx1"/>
                </a:solidFill>
                <a:latin typeface="Times New Roman" panose="02020603050405020304" pitchFamily="18" charset="0"/>
                <a:cs typeface="Times New Roman" panose="02020603050405020304" pitchFamily="18" charset="0"/>
              </a:rPr>
              <a:t>-</a:t>
            </a:r>
            <a:r>
              <a:rPr lang="ro-RO" sz="2000" dirty="0">
                <a:solidFill>
                  <a:schemeClr val="tx1"/>
                </a:solidFill>
                <a:latin typeface="Times New Roman" panose="02020603050405020304" pitchFamily="18" charset="0"/>
                <a:cs typeface="Times New Roman" panose="02020603050405020304" pitchFamily="18" charset="0"/>
              </a:rPr>
              <a:t>2</a:t>
            </a:r>
            <a:r>
              <a:rPr lang="en-US" sz="2000" dirty="0">
                <a:solidFill>
                  <a:schemeClr val="tx1"/>
                </a:solidFill>
                <a:latin typeface="Times New Roman" panose="02020603050405020304" pitchFamily="18" charset="0"/>
                <a:cs typeface="Times New Roman" panose="02020603050405020304" pitchFamily="18" charset="0"/>
              </a:rPr>
              <a:t>1.</a:t>
            </a:r>
            <a:r>
              <a:rPr lang="ro-RO" sz="2000" dirty="0">
                <a:solidFill>
                  <a:schemeClr val="tx1"/>
                </a:solidFill>
                <a:latin typeface="Times New Roman" panose="02020603050405020304" pitchFamily="18" charset="0"/>
                <a:cs typeface="Times New Roman" panose="02020603050405020304" pitchFamily="18" charset="0"/>
              </a:rPr>
              <a:t>02</a:t>
            </a:r>
            <a:r>
              <a:rPr lang="en-US" sz="2000" dirty="0">
                <a:solidFill>
                  <a:schemeClr val="tx1"/>
                </a:solidFill>
                <a:latin typeface="Times New Roman" panose="02020603050405020304" pitchFamily="18" charset="0"/>
                <a:cs typeface="Times New Roman" panose="02020603050405020304" pitchFamily="18" charset="0"/>
              </a:rPr>
              <a:t>.202</a:t>
            </a:r>
            <a:r>
              <a:rPr lang="ro-RO" sz="2000" dirty="0">
                <a:solidFill>
                  <a:schemeClr val="tx1"/>
                </a:solidFill>
                <a:latin typeface="Times New Roman" panose="02020603050405020304" pitchFamily="18" charset="0"/>
                <a:cs typeface="Times New Roman" panose="02020603050405020304" pitchFamily="18" charset="0"/>
              </a:rPr>
              <a:t>5</a:t>
            </a:r>
            <a:r>
              <a:rPr lang="en-US" sz="2000" dirty="0">
                <a:solidFill>
                  <a:schemeClr val="tx1"/>
                </a:solidFill>
                <a:latin typeface="Times New Roman" panose="02020603050405020304" pitchFamily="18" charset="0"/>
                <a:cs typeface="Times New Roman" panose="02020603050405020304" pitchFamily="18" charset="0"/>
              </a:rPr>
              <a:t> </a:t>
            </a:r>
            <a:r>
              <a:rPr lang="ro-RO" sz="2000" dirty="0">
                <a:solidFill>
                  <a:schemeClr val="tx1"/>
                </a:solidFill>
                <a:latin typeface="Times New Roman" panose="02020603050405020304" pitchFamily="18" charset="0"/>
                <a:cs typeface="Times New Roman" panose="02020603050405020304" pitchFamily="18" charset="0"/>
              </a:rPr>
              <a:t>,</a:t>
            </a:r>
            <a:r>
              <a:rPr lang="en-US" sz="2000" b="1"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finantat</a:t>
            </a:r>
            <a:r>
              <a:rPr lang="en-US" sz="2000" dirty="0">
                <a:solidFill>
                  <a:schemeClr val="tx1"/>
                </a:solidFill>
                <a:latin typeface="Times New Roman" panose="02020603050405020304" pitchFamily="18" charset="0"/>
                <a:cs typeface="Times New Roman" panose="02020603050405020304" pitchFamily="18" charset="0"/>
              </a:rPr>
              <a:t> de </a:t>
            </a:r>
            <a:r>
              <a:rPr lang="en-US" sz="2000" dirty="0" err="1">
                <a:solidFill>
                  <a:schemeClr val="tx1"/>
                </a:solidFill>
                <a:latin typeface="Times New Roman" panose="02020603050405020304" pitchFamily="18" charset="0"/>
                <a:cs typeface="Times New Roman" panose="02020603050405020304" pitchFamily="18" charset="0"/>
              </a:rPr>
              <a:t>Comisia</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Europeana</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prin</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Programul</a:t>
            </a:r>
            <a:r>
              <a:rPr lang="en-US" sz="2000" dirty="0">
                <a:solidFill>
                  <a:schemeClr val="tx1"/>
                </a:solidFill>
                <a:latin typeface="Times New Roman" panose="02020603050405020304" pitchFamily="18" charset="0"/>
                <a:cs typeface="Times New Roman" panose="02020603050405020304" pitchFamily="18" charset="0"/>
              </a:rPr>
              <a:t> Erasmus in </a:t>
            </a:r>
            <a:r>
              <a:rPr lang="en-US" sz="2000" dirty="0" err="1">
                <a:solidFill>
                  <a:schemeClr val="tx1"/>
                </a:solidFill>
                <a:latin typeface="Times New Roman" panose="02020603050405020304" pitchFamily="18" charset="0"/>
                <a:cs typeface="Times New Roman" panose="02020603050405020304" pitchFamily="18" charset="0"/>
              </a:rPr>
              <a:t>cadrul</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acreditarii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detinute</a:t>
            </a:r>
            <a:r>
              <a:rPr lang="en-US" sz="2000" dirty="0">
                <a:solidFill>
                  <a:schemeClr val="tx1"/>
                </a:solidFill>
                <a:latin typeface="Times New Roman" panose="02020603050405020304" pitchFamily="18" charset="0"/>
                <a:cs typeface="Times New Roman" panose="02020603050405020304" pitchFamily="18" charset="0"/>
              </a:rPr>
              <a:t>, cu </a:t>
            </a:r>
            <a:r>
              <a:rPr lang="en-US" sz="2000" dirty="0" err="1">
                <a:solidFill>
                  <a:schemeClr val="tx1"/>
                </a:solidFill>
                <a:latin typeface="Times New Roman" panose="02020603050405020304" pitchFamily="18" charset="0"/>
                <a:cs typeface="Times New Roman" panose="02020603050405020304" pitchFamily="18" charset="0"/>
              </a:rPr>
              <a:t>cerea</a:t>
            </a:r>
            <a:r>
              <a:rPr lang="en-US" sz="2000" dirty="0">
                <a:solidFill>
                  <a:schemeClr val="tx1"/>
                </a:solidFill>
                <a:latin typeface="Times New Roman" panose="02020603050405020304" pitchFamily="18" charset="0"/>
                <a:cs typeface="Times New Roman" panose="02020603050405020304" pitchFamily="18" charset="0"/>
              </a:rPr>
              <a:t>  de </a:t>
            </a:r>
            <a:r>
              <a:rPr lang="en-US" sz="2000" dirty="0" err="1">
                <a:solidFill>
                  <a:schemeClr val="tx1"/>
                </a:solidFill>
                <a:latin typeface="Times New Roman" panose="02020603050405020304" pitchFamily="18" charset="0"/>
                <a:cs typeface="Times New Roman" panose="02020603050405020304" pitchFamily="18" charset="0"/>
              </a:rPr>
              <a:t>finantare</a:t>
            </a:r>
            <a:r>
              <a:rPr lang="en-US" sz="2000" dirty="0">
                <a:solidFill>
                  <a:schemeClr val="tx1"/>
                </a:solidFill>
                <a:latin typeface="Times New Roman" panose="02020603050405020304" pitchFamily="18" charset="0"/>
                <a:cs typeface="Times New Roman" panose="02020603050405020304" pitchFamily="18" charset="0"/>
              </a:rPr>
              <a:t> Project cod 202</a:t>
            </a:r>
            <a:r>
              <a:rPr lang="ro-RO" sz="2000" dirty="0">
                <a:solidFill>
                  <a:schemeClr val="tx1"/>
                </a:solidFill>
                <a:latin typeface="Times New Roman" panose="02020603050405020304" pitchFamily="18" charset="0"/>
                <a:cs typeface="Times New Roman" panose="02020603050405020304" pitchFamily="18" charset="0"/>
              </a:rPr>
              <a:t>4</a:t>
            </a:r>
            <a:r>
              <a:rPr lang="en-US" sz="2000" dirty="0">
                <a:solidFill>
                  <a:schemeClr val="tx1"/>
                </a:solidFill>
                <a:latin typeface="Times New Roman" panose="02020603050405020304" pitchFamily="18" charset="0"/>
                <a:cs typeface="Times New Roman" panose="02020603050405020304" pitchFamily="18" charset="0"/>
              </a:rPr>
              <a:t>-1-RO01-KA121-SCH-000</a:t>
            </a:r>
            <a:r>
              <a:rPr lang="ro-RO" sz="2000" dirty="0">
                <a:solidFill>
                  <a:schemeClr val="tx1"/>
                </a:solidFill>
                <a:latin typeface="Times New Roman" panose="02020603050405020304" pitchFamily="18" charset="0"/>
                <a:cs typeface="Times New Roman" panose="02020603050405020304" pitchFamily="18" charset="0"/>
              </a:rPr>
              <a:t>225466.</a:t>
            </a:r>
            <a:br>
              <a:rPr lang="en-US" sz="2000" dirty="0">
                <a:solidFill>
                  <a:schemeClr val="tx1"/>
                </a:solidFill>
                <a:latin typeface="Times New Roman" panose="02020603050405020304" pitchFamily="18" charset="0"/>
                <a:cs typeface="Times New Roman" panose="02020603050405020304" pitchFamily="18" charset="0"/>
              </a:rPr>
            </a:br>
            <a:br>
              <a:rPr lang="en-US" sz="2000" dirty="0">
                <a:solidFill>
                  <a:schemeClr val="tx1"/>
                </a:solidFill>
                <a:latin typeface="Times New Roman" panose="02020603050405020304" pitchFamily="18" charset="0"/>
                <a:cs typeface="Times New Roman" panose="02020603050405020304" pitchFamily="18" charset="0"/>
              </a:rPr>
            </a:br>
            <a:endParaRPr lang="en-US" sz="2000" dirty="0">
              <a:solidFill>
                <a:schemeClr val="tx1"/>
              </a:solidFill>
              <a:latin typeface="Times New Roman" panose="02020603050405020304" pitchFamily="18" charset="0"/>
              <a:cs typeface="Times New Roman" panose="02020603050405020304" pitchFamily="18" charset="0"/>
            </a:endParaRPr>
          </a:p>
        </p:txBody>
      </p:sp>
      <p:cxnSp>
        <p:nvCxnSpPr>
          <p:cNvPr id="10" name="Straight Arrow Connector 9">
            <a:extLst>
              <a:ext uri="{FF2B5EF4-FFF2-40B4-BE49-F238E27FC236}">
                <a16:creationId xmlns:a16="http://schemas.microsoft.com/office/drawing/2014/main" id="{B9C43786-64A0-4D24-B863-ADB860F88C6E}"/>
              </a:ext>
            </a:extLst>
          </p:cNvPr>
          <p:cNvCxnSpPr>
            <a:cxnSpLocks/>
          </p:cNvCxnSpPr>
          <p:nvPr/>
        </p:nvCxnSpPr>
        <p:spPr>
          <a:xfrm>
            <a:off x="9124950" y="965835"/>
            <a:ext cx="0" cy="12700"/>
          </a:xfrm>
          <a:prstGeom prst="straightConnector1">
            <a:avLst/>
          </a:prstGeom>
          <a:noFill/>
          <a:ln w="9525" cap="flat" cmpd="sng">
            <a:solidFill>
              <a:sysClr val="windowText" lastClr="000000"/>
            </a:solidFill>
            <a:prstDash val="solid"/>
            <a:round/>
            <a:headEnd type="none" w="sm" len="sm"/>
            <a:tailEnd type="none" w="sm" len="sm"/>
          </a:ln>
        </p:spPr>
      </p:cxnSp>
      <p:sp>
        <p:nvSpPr>
          <p:cNvPr id="11" name="Rectangle 9">
            <a:extLst>
              <a:ext uri="{FF2B5EF4-FFF2-40B4-BE49-F238E27FC236}">
                <a16:creationId xmlns:a16="http://schemas.microsoft.com/office/drawing/2014/main" id="{F38B3087-692C-4C96-90ED-27EE993F308F}"/>
              </a:ext>
            </a:extLst>
          </p:cNvPr>
          <p:cNvSpPr>
            <a:spLocks noChangeArrowheads="1"/>
          </p:cNvSpPr>
          <p:nvPr/>
        </p:nvSpPr>
        <p:spPr bwMode="auto">
          <a:xfrm>
            <a:off x="0" y="210979"/>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636838" algn="ctr"/>
                <a:tab pos="5273675" algn="r"/>
              </a:tabLst>
              <a:defRPr>
                <a:solidFill>
                  <a:schemeClr val="tx1"/>
                </a:solidFill>
                <a:latin typeface="Arial" panose="020B0604020202020204" pitchFamily="34" charset="0"/>
              </a:defRPr>
            </a:lvl1pPr>
            <a:lvl2pPr eaLnBrk="0" fontAlgn="base" hangingPunct="0">
              <a:spcBef>
                <a:spcPct val="0"/>
              </a:spcBef>
              <a:spcAft>
                <a:spcPct val="0"/>
              </a:spcAft>
              <a:tabLst>
                <a:tab pos="2636838" algn="ctr"/>
                <a:tab pos="5273675" algn="r"/>
              </a:tabLst>
              <a:defRPr>
                <a:solidFill>
                  <a:schemeClr val="tx1"/>
                </a:solidFill>
                <a:latin typeface="Arial" panose="020B0604020202020204" pitchFamily="34" charset="0"/>
              </a:defRPr>
            </a:lvl2pPr>
            <a:lvl3pPr eaLnBrk="0" fontAlgn="base" hangingPunct="0">
              <a:spcBef>
                <a:spcPct val="0"/>
              </a:spcBef>
              <a:spcAft>
                <a:spcPct val="0"/>
              </a:spcAft>
              <a:tabLst>
                <a:tab pos="2636838" algn="ctr"/>
                <a:tab pos="5273675" algn="r"/>
              </a:tabLst>
              <a:defRPr>
                <a:solidFill>
                  <a:schemeClr val="tx1"/>
                </a:solidFill>
                <a:latin typeface="Arial" panose="020B0604020202020204" pitchFamily="34" charset="0"/>
              </a:defRPr>
            </a:lvl3pPr>
            <a:lvl4pPr eaLnBrk="0" fontAlgn="base" hangingPunct="0">
              <a:spcBef>
                <a:spcPct val="0"/>
              </a:spcBef>
              <a:spcAft>
                <a:spcPct val="0"/>
              </a:spcAft>
              <a:tabLst>
                <a:tab pos="2636838" algn="ctr"/>
                <a:tab pos="5273675" algn="r"/>
              </a:tabLst>
              <a:defRPr>
                <a:solidFill>
                  <a:schemeClr val="tx1"/>
                </a:solidFill>
                <a:latin typeface="Arial" panose="020B0604020202020204" pitchFamily="34" charset="0"/>
              </a:defRPr>
            </a:lvl4pPr>
            <a:lvl5pPr eaLnBrk="0" fontAlgn="base" hangingPunct="0">
              <a:spcBef>
                <a:spcPct val="0"/>
              </a:spcBef>
              <a:spcAft>
                <a:spcPct val="0"/>
              </a:spcAft>
              <a:tabLst>
                <a:tab pos="2636838" algn="ctr"/>
                <a:tab pos="5273675" algn="r"/>
              </a:tabLst>
              <a:defRPr>
                <a:solidFill>
                  <a:schemeClr val="tx1"/>
                </a:solidFill>
                <a:latin typeface="Arial" panose="020B0604020202020204" pitchFamily="34" charset="0"/>
              </a:defRPr>
            </a:lvl5pPr>
            <a:lvl6pPr eaLnBrk="0" fontAlgn="base" hangingPunct="0">
              <a:spcBef>
                <a:spcPct val="0"/>
              </a:spcBef>
              <a:spcAft>
                <a:spcPct val="0"/>
              </a:spcAft>
              <a:tabLst>
                <a:tab pos="2636838" algn="ctr"/>
                <a:tab pos="5273675" algn="r"/>
              </a:tabLst>
              <a:defRPr>
                <a:solidFill>
                  <a:schemeClr val="tx1"/>
                </a:solidFill>
                <a:latin typeface="Arial" panose="020B0604020202020204" pitchFamily="34" charset="0"/>
              </a:defRPr>
            </a:lvl6pPr>
            <a:lvl7pPr eaLnBrk="0" fontAlgn="base" hangingPunct="0">
              <a:spcBef>
                <a:spcPct val="0"/>
              </a:spcBef>
              <a:spcAft>
                <a:spcPct val="0"/>
              </a:spcAft>
              <a:tabLst>
                <a:tab pos="2636838" algn="ctr"/>
                <a:tab pos="5273675" algn="r"/>
              </a:tabLst>
              <a:defRPr>
                <a:solidFill>
                  <a:schemeClr val="tx1"/>
                </a:solidFill>
                <a:latin typeface="Arial" panose="020B0604020202020204" pitchFamily="34" charset="0"/>
              </a:defRPr>
            </a:lvl7pPr>
            <a:lvl8pPr eaLnBrk="0" fontAlgn="base" hangingPunct="0">
              <a:spcBef>
                <a:spcPct val="0"/>
              </a:spcBef>
              <a:spcAft>
                <a:spcPct val="0"/>
              </a:spcAft>
              <a:tabLst>
                <a:tab pos="2636838" algn="ctr"/>
                <a:tab pos="5273675" algn="r"/>
              </a:tabLst>
              <a:defRPr>
                <a:solidFill>
                  <a:schemeClr val="tx1"/>
                </a:solidFill>
                <a:latin typeface="Arial" panose="020B0604020202020204" pitchFamily="34" charset="0"/>
              </a:defRPr>
            </a:lvl8pPr>
            <a:lvl9pPr eaLnBrk="0" fontAlgn="base" hangingPunct="0">
              <a:spcBef>
                <a:spcPct val="0"/>
              </a:spcBef>
              <a:spcAft>
                <a:spcPct val="0"/>
              </a:spcAft>
              <a:tabLst>
                <a:tab pos="2636838" algn="ctr"/>
                <a:tab pos="52736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636838" algn="ctr"/>
                <a:tab pos="5273675" algn="r"/>
              </a:tabLst>
            </a:pP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636838" algn="ctr"/>
                <a:tab pos="5273675" algn="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AutoShape 11">
            <a:extLst>
              <a:ext uri="{FF2B5EF4-FFF2-40B4-BE49-F238E27FC236}">
                <a16:creationId xmlns:a16="http://schemas.microsoft.com/office/drawing/2014/main" id="{74FCD74E-6721-4A41-91E3-CA71FAE919C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2" descr="blob:https://web.whatsapp.com/23fec76b-6d69-44e8-9d75-d6113f92a50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p:cNvPicPr>
            <a:picLocks noChangeAspect="1"/>
          </p:cNvPicPr>
          <p:nvPr/>
        </p:nvPicPr>
        <p:blipFill>
          <a:blip r:embed="rId2"/>
          <a:stretch>
            <a:fillRect/>
          </a:stretch>
        </p:blipFill>
        <p:spPr>
          <a:xfrm>
            <a:off x="3723736" y="2238553"/>
            <a:ext cx="2219864" cy="1664898"/>
          </a:xfrm>
          <a:prstGeom prst="rect">
            <a:avLst/>
          </a:prstGeom>
        </p:spPr>
      </p:pic>
      <p:pic>
        <p:nvPicPr>
          <p:cNvPr id="6" name="Picture 5"/>
          <p:cNvPicPr>
            <a:picLocks noChangeAspect="1"/>
          </p:cNvPicPr>
          <p:nvPr/>
        </p:nvPicPr>
        <p:blipFill>
          <a:blip r:embed="rId3"/>
          <a:stretch>
            <a:fillRect/>
          </a:stretch>
        </p:blipFill>
        <p:spPr>
          <a:xfrm>
            <a:off x="7317603" y="2863544"/>
            <a:ext cx="2154201" cy="2079813"/>
          </a:xfrm>
          <a:prstGeom prst="rect">
            <a:avLst/>
          </a:prstGeom>
        </p:spPr>
      </p:pic>
      <p:pic>
        <p:nvPicPr>
          <p:cNvPr id="8" name="Picture 7"/>
          <p:cNvPicPr>
            <a:picLocks noChangeAspect="1"/>
          </p:cNvPicPr>
          <p:nvPr/>
        </p:nvPicPr>
        <p:blipFill>
          <a:blip r:embed="rId4"/>
          <a:stretch>
            <a:fillRect/>
          </a:stretch>
        </p:blipFill>
        <p:spPr>
          <a:xfrm>
            <a:off x="746346" y="2867854"/>
            <a:ext cx="2039788" cy="1779918"/>
          </a:xfrm>
          <a:prstGeom prst="rect">
            <a:avLst/>
          </a:prstGeom>
        </p:spPr>
      </p:pic>
    </p:spTree>
    <p:extLst>
      <p:ext uri="{BB962C8B-B14F-4D97-AF65-F5344CB8AC3E}">
        <p14:creationId xmlns:p14="http://schemas.microsoft.com/office/powerpoint/2010/main" val="2282871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19B8B-42E0-427A-84FD-BE27864392F3}"/>
              </a:ext>
            </a:extLst>
          </p:cNvPr>
          <p:cNvSpPr>
            <a:spLocks noGrp="1"/>
          </p:cNvSpPr>
          <p:nvPr>
            <p:ph type="title"/>
          </p:nvPr>
        </p:nvSpPr>
        <p:spPr>
          <a:xfrm>
            <a:off x="420979" y="296797"/>
            <a:ext cx="8596668" cy="6392237"/>
          </a:xfrm>
        </p:spPr>
        <p:txBody>
          <a:bodyPr>
            <a:normAutofit/>
          </a:bodyPr>
          <a:lstStyle/>
          <a:p>
            <a:r>
              <a:rPr lang="en-US" sz="1200" b="1" i="1" u="sng" dirty="0">
                <a:solidFill>
                  <a:schemeClr val="tx1"/>
                </a:solidFill>
                <a:latin typeface="Times New Roman" panose="02020603050405020304" pitchFamily="18" charset="0"/>
                <a:cs typeface="Times New Roman" panose="02020603050405020304" pitchFamily="18" charset="0"/>
              </a:rPr>
              <a:t>Agenda </a:t>
            </a:r>
            <a:r>
              <a:rPr lang="en-US" sz="1200" b="1" i="1" u="sng" dirty="0" err="1">
                <a:solidFill>
                  <a:schemeClr val="tx1"/>
                </a:solidFill>
                <a:latin typeface="Times New Roman" panose="02020603050405020304" pitchFamily="18" charset="0"/>
                <a:cs typeface="Times New Roman" panose="02020603050405020304" pitchFamily="18" charset="0"/>
              </a:rPr>
              <a:t>cursului</a:t>
            </a:r>
            <a:br>
              <a:rPr lang="en-US" sz="1200" i="1" u="sng" dirty="0">
                <a:solidFill>
                  <a:schemeClr val="tx1"/>
                </a:solidFill>
                <a:latin typeface="Times New Roman" panose="02020603050405020304" pitchFamily="18" charset="0"/>
                <a:cs typeface="Times New Roman" panose="02020603050405020304" pitchFamily="18" charset="0"/>
              </a:rPr>
            </a:br>
            <a:r>
              <a:rPr lang="en-US" sz="1200" i="1" u="sng" dirty="0">
                <a:solidFill>
                  <a:schemeClr val="tx1"/>
                </a:solidFill>
                <a:latin typeface="Times New Roman" panose="02020603050405020304" pitchFamily="18" charset="0"/>
                <a:cs typeface="Times New Roman" panose="02020603050405020304" pitchFamily="18" charset="0"/>
              </a:rPr>
              <a:t> </a:t>
            </a:r>
            <a:r>
              <a:rPr lang="en-US" sz="1200" b="1" i="1" u="sng" dirty="0" err="1">
                <a:solidFill>
                  <a:schemeClr val="tx1"/>
                </a:solidFill>
                <a:latin typeface="Times New Roman" panose="02020603050405020304" pitchFamily="18" charset="0"/>
                <a:cs typeface="Times New Roman" panose="02020603050405020304" pitchFamily="18" charset="0"/>
              </a:rPr>
              <a:t>ziua</a:t>
            </a:r>
            <a:r>
              <a:rPr lang="en-US" sz="1200" b="1" i="1" u="sng" dirty="0">
                <a:solidFill>
                  <a:schemeClr val="tx1"/>
                </a:solidFill>
                <a:latin typeface="Times New Roman" panose="02020603050405020304" pitchFamily="18" charset="0"/>
                <a:cs typeface="Times New Roman" panose="02020603050405020304" pitchFamily="18" charset="0"/>
              </a:rPr>
              <a:t> 1:</a:t>
            </a:r>
            <a:br>
              <a:rPr lang="en-US" sz="1200" b="1" i="1" u="sng"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prezentari</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Metoda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Carusel</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contributii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temeri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asteptari</a:t>
            </a:r>
            <a:r>
              <a:rPr lang="en-US" sz="1200" dirty="0">
                <a:solidFill>
                  <a:schemeClr val="tx1"/>
                </a:solidFill>
                <a:latin typeface="Times New Roman" panose="02020603050405020304" pitchFamily="18" charset="0"/>
                <a:cs typeface="Times New Roman" panose="02020603050405020304" pitchFamily="18" charset="0"/>
              </a:rPr>
              <a:t>, reguli de </a:t>
            </a:r>
            <a:r>
              <a:rPr lang="en-US" sz="1200" dirty="0" err="1">
                <a:solidFill>
                  <a:schemeClr val="tx1"/>
                </a:solidFill>
                <a:latin typeface="Times New Roman" panose="02020603050405020304" pitchFamily="18" charset="0"/>
                <a:cs typeface="Times New Roman" panose="02020603050405020304" pitchFamily="18" charset="0"/>
              </a:rPr>
              <a:t>baza</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-Ce </a:t>
            </a:r>
            <a:r>
              <a:rPr lang="en-US" sz="1200" dirty="0" err="1">
                <a:solidFill>
                  <a:schemeClr val="tx1"/>
                </a:solidFill>
                <a:latin typeface="Times New Roman" panose="02020603050405020304" pitchFamily="18" charset="0"/>
                <a:cs typeface="Times New Roman" panose="02020603050405020304" pitchFamily="18" charset="0"/>
              </a:rPr>
              <a:t>este</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cultura</a:t>
            </a:r>
            <a:r>
              <a:rPr lang="en-US" sz="1200" dirty="0">
                <a:solidFill>
                  <a:schemeClr val="tx1"/>
                </a:solidFill>
                <a:latin typeface="Times New Roman" panose="02020603050405020304" pitchFamily="18" charset="0"/>
                <a:cs typeface="Times New Roman" panose="02020603050405020304" pitchFamily="18" charset="0"/>
              </a:rPr>
              <a:t>?</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-Iceberg cultural </a:t>
            </a:r>
            <a:br>
              <a:rPr lang="en-US" sz="1200" dirty="0">
                <a:solidFill>
                  <a:schemeClr val="tx1"/>
                </a:solidFill>
                <a:latin typeface="Times New Roman" panose="02020603050405020304" pitchFamily="18" charset="0"/>
                <a:cs typeface="Times New Roman" panose="02020603050405020304" pitchFamily="18" charset="0"/>
              </a:rPr>
            </a:br>
            <a:r>
              <a:rPr lang="en-US" sz="1200" b="1" i="1" u="sng" dirty="0" err="1">
                <a:solidFill>
                  <a:schemeClr val="tx1"/>
                </a:solidFill>
                <a:latin typeface="Times New Roman" panose="02020603050405020304" pitchFamily="18" charset="0"/>
                <a:cs typeface="Times New Roman" panose="02020603050405020304" pitchFamily="18" charset="0"/>
              </a:rPr>
              <a:t>ziua</a:t>
            </a:r>
            <a:r>
              <a:rPr lang="en-US" sz="1200" b="1" i="1" u="sng" dirty="0">
                <a:solidFill>
                  <a:schemeClr val="tx1"/>
                </a:solidFill>
                <a:latin typeface="Times New Roman" panose="02020603050405020304" pitchFamily="18" charset="0"/>
                <a:cs typeface="Times New Roman" panose="02020603050405020304" pitchFamily="18" charset="0"/>
              </a:rPr>
              <a:t> 2:</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Legatura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dintre</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cultura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incluziune</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Prejudecati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limite</a:t>
            </a:r>
            <a:r>
              <a:rPr lang="en-US" sz="1200" dirty="0">
                <a:solidFill>
                  <a:schemeClr val="tx1"/>
                </a:solidFill>
                <a:latin typeface="Times New Roman" panose="02020603050405020304" pitchFamily="18" charset="0"/>
                <a:cs typeface="Times New Roman" panose="02020603050405020304" pitchFamily="18" charset="0"/>
              </a:rPr>
              <a:t> in </a:t>
            </a:r>
            <a:r>
              <a:rPr lang="en-US" sz="1200" dirty="0" err="1">
                <a:solidFill>
                  <a:schemeClr val="tx1"/>
                </a:solidFill>
                <a:latin typeface="Times New Roman" panose="02020603050405020304" pitchFamily="18" charset="0"/>
                <a:cs typeface="Times New Roman" panose="02020603050405020304" pitchFamily="18" charset="0"/>
              </a:rPr>
              <a:t>toleranta</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Stereotipuri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prejudecati</a:t>
            </a:r>
            <a:r>
              <a:rPr lang="en-US" sz="1200" dirty="0">
                <a:solidFill>
                  <a:schemeClr val="tx1"/>
                </a:solidFill>
                <a:latin typeface="Times New Roman" panose="02020603050405020304" pitchFamily="18" charset="0"/>
                <a:cs typeface="Times New Roman" panose="02020603050405020304" pitchFamily="18" charset="0"/>
              </a:rPr>
              <a:t> in </a:t>
            </a:r>
            <a:r>
              <a:rPr lang="en-US" sz="1200" dirty="0" err="1">
                <a:solidFill>
                  <a:schemeClr val="tx1"/>
                </a:solidFill>
                <a:latin typeface="Times New Roman" panose="02020603050405020304" pitchFamily="18" charset="0"/>
                <a:cs typeface="Times New Roman" panose="02020603050405020304" pitchFamily="18" charset="0"/>
              </a:rPr>
              <a:t>clasa</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Utilizarea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strategiilor</a:t>
            </a:r>
            <a:r>
              <a:rPr lang="en-US" sz="1200" dirty="0">
                <a:solidFill>
                  <a:schemeClr val="tx1"/>
                </a:solidFill>
                <a:latin typeface="Times New Roman" panose="02020603050405020304" pitchFamily="18" charset="0"/>
                <a:cs typeface="Times New Roman" panose="02020603050405020304" pitchFamily="18" charset="0"/>
              </a:rPr>
              <a:t> in </a:t>
            </a:r>
            <a:r>
              <a:rPr lang="en-US" sz="1200" dirty="0" err="1">
                <a:solidFill>
                  <a:schemeClr val="tx1"/>
                </a:solidFill>
                <a:latin typeface="Times New Roman" panose="02020603050405020304" pitchFamily="18" charset="0"/>
                <a:cs typeface="Times New Roman" panose="02020603050405020304" pitchFamily="18" charset="0"/>
              </a:rPr>
              <a:t>vederea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cresterii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gradului</a:t>
            </a:r>
            <a:r>
              <a:rPr lang="en-US" sz="1200" dirty="0">
                <a:solidFill>
                  <a:schemeClr val="tx1"/>
                </a:solidFill>
                <a:latin typeface="Times New Roman" panose="02020603050405020304" pitchFamily="18" charset="0"/>
                <a:cs typeface="Times New Roman" panose="02020603050405020304" pitchFamily="18" charset="0"/>
              </a:rPr>
              <a:t> de </a:t>
            </a:r>
            <a:r>
              <a:rPr lang="en-US" sz="1200" dirty="0" err="1">
                <a:solidFill>
                  <a:schemeClr val="tx1"/>
                </a:solidFill>
                <a:latin typeface="Times New Roman" panose="02020603050405020304" pitchFamily="18" charset="0"/>
                <a:cs typeface="Times New Roman" panose="02020603050405020304" pitchFamily="18" charset="0"/>
              </a:rPr>
              <a:t>constientizare</a:t>
            </a:r>
            <a:r>
              <a:rPr lang="en-US" sz="1200" dirty="0">
                <a:solidFill>
                  <a:schemeClr val="tx1"/>
                </a:solidFill>
                <a:latin typeface="Times New Roman" panose="02020603050405020304" pitchFamily="18" charset="0"/>
                <a:cs typeface="Times New Roman" panose="02020603050405020304" pitchFamily="18" charset="0"/>
              </a:rPr>
              <a:t> cu privier la </a:t>
            </a:r>
            <a:r>
              <a:rPr lang="en-US" sz="1200" dirty="0" err="1">
                <a:solidFill>
                  <a:schemeClr val="tx1"/>
                </a:solidFill>
                <a:latin typeface="Times New Roman" panose="02020603050405020304" pitchFamily="18" charset="0"/>
                <a:cs typeface="Times New Roman" panose="02020603050405020304" pitchFamily="18" charset="0"/>
              </a:rPr>
              <a:t>incluziunea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sociala</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Elemente</a:t>
            </a:r>
            <a:r>
              <a:rPr lang="en-US" sz="1200" dirty="0">
                <a:solidFill>
                  <a:schemeClr val="tx1"/>
                </a:solidFill>
                <a:latin typeface="Times New Roman" panose="02020603050405020304" pitchFamily="18" charset="0"/>
                <a:cs typeface="Times New Roman" panose="02020603050405020304" pitchFamily="18" charset="0"/>
              </a:rPr>
              <a:t> de </a:t>
            </a:r>
            <a:r>
              <a:rPr lang="en-US" sz="1200" dirty="0" err="1">
                <a:solidFill>
                  <a:schemeClr val="tx1"/>
                </a:solidFill>
                <a:latin typeface="Times New Roman" panose="02020603050405020304" pitchFamily="18" charset="0"/>
                <a:cs typeface="Times New Roman" panose="02020603050405020304" pitchFamily="18" charset="0"/>
              </a:rPr>
              <a:t>baza</a:t>
            </a:r>
            <a:r>
              <a:rPr lang="en-US" sz="1200" dirty="0">
                <a:solidFill>
                  <a:schemeClr val="tx1"/>
                </a:solidFill>
                <a:latin typeface="Times New Roman" panose="02020603050405020304" pitchFamily="18" charset="0"/>
                <a:cs typeface="Times New Roman" panose="02020603050405020304" pitchFamily="18" charset="0"/>
              </a:rPr>
              <a:t> ale </a:t>
            </a:r>
            <a:r>
              <a:rPr lang="en-US" sz="1200" dirty="0" err="1">
                <a:solidFill>
                  <a:schemeClr val="tx1"/>
                </a:solidFill>
                <a:latin typeface="Times New Roman" panose="02020603050405020304" pitchFamily="18" charset="0"/>
                <a:cs typeface="Times New Roman" panose="02020603050405020304" pitchFamily="18" charset="0"/>
              </a:rPr>
              <a:t>educatiei</a:t>
            </a:r>
            <a:r>
              <a:rPr lang="en-US" sz="1200" dirty="0">
                <a:solidFill>
                  <a:schemeClr val="tx1"/>
                </a:solidFill>
                <a:latin typeface="Times New Roman" panose="02020603050405020304" pitchFamily="18" charset="0"/>
                <a:cs typeface="Times New Roman" panose="02020603050405020304" pitchFamily="18" charset="0"/>
              </a:rPr>
              <a:t> inclusive</a:t>
            </a:r>
            <a:br>
              <a:rPr lang="en-US" sz="1200" dirty="0">
                <a:solidFill>
                  <a:schemeClr val="tx1"/>
                </a:solidFill>
                <a:latin typeface="Times New Roman" panose="02020603050405020304" pitchFamily="18" charset="0"/>
                <a:cs typeface="Times New Roman" panose="02020603050405020304" pitchFamily="18" charset="0"/>
              </a:rPr>
            </a:br>
            <a:r>
              <a:rPr lang="en-US" sz="1200" b="1" i="1" u="sng" dirty="0" err="1">
                <a:solidFill>
                  <a:schemeClr val="tx1"/>
                </a:solidFill>
                <a:latin typeface="Times New Roman" panose="02020603050405020304" pitchFamily="18" charset="0"/>
                <a:cs typeface="Times New Roman" panose="02020603050405020304" pitchFamily="18" charset="0"/>
              </a:rPr>
              <a:t>ziua</a:t>
            </a:r>
            <a:r>
              <a:rPr lang="en-US" sz="1200" b="1" i="1" u="sng" dirty="0">
                <a:solidFill>
                  <a:schemeClr val="tx1"/>
                </a:solidFill>
                <a:latin typeface="Times New Roman" panose="02020603050405020304" pitchFamily="18" charset="0"/>
                <a:cs typeface="Times New Roman" panose="02020603050405020304" pitchFamily="18" charset="0"/>
              </a:rPr>
              <a:t> 3:</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Comunicarea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Stiluri</a:t>
            </a:r>
            <a:r>
              <a:rPr lang="en-US" sz="1200" dirty="0">
                <a:solidFill>
                  <a:schemeClr val="tx1"/>
                </a:solidFill>
                <a:latin typeface="Times New Roman" panose="02020603050405020304" pitchFamily="18" charset="0"/>
                <a:cs typeface="Times New Roman" panose="02020603050405020304" pitchFamily="18" charset="0"/>
              </a:rPr>
              <a:t> de </a:t>
            </a:r>
            <a:r>
              <a:rPr lang="en-US" sz="1200" dirty="0" err="1">
                <a:solidFill>
                  <a:schemeClr val="tx1"/>
                </a:solidFill>
                <a:latin typeface="Times New Roman" panose="02020603050405020304" pitchFamily="18" charset="0"/>
                <a:cs typeface="Times New Roman" panose="02020603050405020304" pitchFamily="18" charset="0"/>
              </a:rPr>
              <a:t>comunicare</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Asertivitatea</a:t>
            </a:r>
            <a:r>
              <a:rPr lang="en-US" sz="1200" dirty="0">
                <a:solidFill>
                  <a:schemeClr val="tx1"/>
                </a:solidFill>
                <a:latin typeface="Times New Roman" panose="02020603050405020304" pitchFamily="18" charset="0"/>
                <a:cs typeface="Times New Roman" panose="02020603050405020304" pitchFamily="18" charset="0"/>
              </a:rPr>
              <a:t> la </a:t>
            </a:r>
            <a:r>
              <a:rPr lang="en-US" sz="1200" dirty="0" err="1">
                <a:solidFill>
                  <a:schemeClr val="tx1"/>
                </a:solidFill>
                <a:latin typeface="Times New Roman" panose="02020603050405020304" pitchFamily="18" charset="0"/>
                <a:cs typeface="Times New Roman" panose="02020603050405020304" pitchFamily="18" charset="0"/>
              </a:rPr>
              <a:t>locul</a:t>
            </a:r>
            <a:r>
              <a:rPr lang="en-US" sz="1200" dirty="0">
                <a:solidFill>
                  <a:schemeClr val="tx1"/>
                </a:solidFill>
                <a:latin typeface="Times New Roman" panose="02020603050405020304" pitchFamily="18" charset="0"/>
                <a:cs typeface="Times New Roman" panose="02020603050405020304" pitchFamily="18" charset="0"/>
              </a:rPr>
              <a:t> de </a:t>
            </a:r>
            <a:r>
              <a:rPr lang="en-US" sz="1200" dirty="0" err="1">
                <a:solidFill>
                  <a:schemeClr val="tx1"/>
                </a:solidFill>
                <a:latin typeface="Times New Roman" panose="02020603050405020304" pitchFamily="18" charset="0"/>
                <a:cs typeface="Times New Roman" panose="02020603050405020304" pitchFamily="18" charset="0"/>
              </a:rPr>
              <a:t>munca</a:t>
            </a:r>
            <a:r>
              <a:rPr lang="en-US" sz="1200" dirty="0">
                <a:solidFill>
                  <a:schemeClr val="tx1"/>
                </a:solidFill>
                <a:latin typeface="Times New Roman" panose="02020603050405020304" pitchFamily="18" charset="0"/>
                <a:cs typeface="Times New Roman" panose="02020603050405020304" pitchFamily="18" charset="0"/>
              </a:rPr>
              <a:t> </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valoarea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educatiei</a:t>
            </a:r>
            <a:r>
              <a:rPr lang="en-US" sz="1200" dirty="0">
                <a:solidFill>
                  <a:schemeClr val="tx1"/>
                </a:solidFill>
                <a:latin typeface="Times New Roman" panose="02020603050405020304" pitchFamily="18" charset="0"/>
                <a:cs typeface="Times New Roman" panose="02020603050405020304" pitchFamily="18" charset="0"/>
              </a:rPr>
              <a:t> inclusive. </a:t>
            </a:r>
            <a:r>
              <a:rPr lang="en-US" sz="1200" dirty="0" err="1">
                <a:solidFill>
                  <a:schemeClr val="tx1"/>
                </a:solidFill>
                <a:latin typeface="Times New Roman" panose="02020603050405020304" pitchFamily="18" charset="0"/>
                <a:cs typeface="Times New Roman" panose="02020603050405020304" pitchFamily="18" charset="0"/>
              </a:rPr>
              <a:t>Imbunatatirea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competentelor</a:t>
            </a:r>
            <a:r>
              <a:rPr lang="en-US" sz="1200" dirty="0">
                <a:solidFill>
                  <a:schemeClr val="tx1"/>
                </a:solidFill>
                <a:latin typeface="Times New Roman" panose="02020603050405020304" pitchFamily="18" charset="0"/>
                <a:cs typeface="Times New Roman" panose="02020603050405020304" pitchFamily="18" charset="0"/>
              </a:rPr>
              <a:t> UE </a:t>
            </a:r>
            <a:r>
              <a:rPr lang="en-US" sz="1200" dirty="0" err="1">
                <a:solidFill>
                  <a:schemeClr val="tx1"/>
                </a:solidFill>
                <a:latin typeface="Times New Roman" panose="02020603050405020304" pitchFamily="18" charset="0"/>
                <a:cs typeface="Times New Roman" panose="02020603050405020304" pitchFamily="18" charset="0"/>
              </a:rPr>
              <a:t>pentru</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secolul</a:t>
            </a:r>
            <a:r>
              <a:rPr lang="en-US" sz="1200" dirty="0">
                <a:solidFill>
                  <a:schemeClr val="tx1"/>
                </a:solidFill>
                <a:latin typeface="Times New Roman" panose="02020603050405020304" pitchFamily="18" charset="0"/>
                <a:cs typeface="Times New Roman" panose="02020603050405020304" pitchFamily="18" charset="0"/>
              </a:rPr>
              <a:t> XXI</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Competentele</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cheie</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valorile</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profesorilor</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pentru</a:t>
            </a:r>
            <a:r>
              <a:rPr lang="en-US" sz="1200" dirty="0">
                <a:solidFill>
                  <a:schemeClr val="tx1"/>
                </a:solidFill>
                <a:latin typeface="Times New Roman" panose="02020603050405020304" pitchFamily="18" charset="0"/>
                <a:cs typeface="Times New Roman" panose="02020603050405020304" pitchFamily="18" charset="0"/>
              </a:rPr>
              <a:t> un </a:t>
            </a:r>
            <a:r>
              <a:rPr lang="en-US" sz="1200" dirty="0" err="1">
                <a:solidFill>
                  <a:schemeClr val="tx1"/>
                </a:solidFill>
                <a:latin typeface="Times New Roman" panose="02020603050405020304" pitchFamily="18" charset="0"/>
                <a:cs typeface="Times New Roman" panose="02020603050405020304" pitchFamily="18" charset="0"/>
              </a:rPr>
              <a:t>mediu</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scolar</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incluziv</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Educatia</a:t>
            </a:r>
            <a:r>
              <a:rPr lang="en-US" sz="1200" dirty="0">
                <a:solidFill>
                  <a:schemeClr val="tx1"/>
                </a:solidFill>
                <a:latin typeface="Times New Roman" panose="02020603050405020304" pitchFamily="18" charset="0"/>
                <a:cs typeface="Times New Roman" panose="02020603050405020304" pitchFamily="18" charset="0"/>
              </a:rPr>
              <a:t> in </a:t>
            </a:r>
            <a:r>
              <a:rPr lang="en-US" sz="1200" dirty="0" err="1">
                <a:solidFill>
                  <a:schemeClr val="tx1"/>
                </a:solidFill>
                <a:latin typeface="Times New Roman" panose="02020603050405020304" pitchFamily="18" charset="0"/>
                <a:cs typeface="Times New Roman" panose="02020603050405020304" pitchFamily="18" charset="0"/>
              </a:rPr>
              <a:t>aer</a:t>
            </a:r>
            <a:r>
              <a:rPr lang="en-US" sz="1200" dirty="0">
                <a:solidFill>
                  <a:schemeClr val="tx1"/>
                </a:solidFill>
                <a:latin typeface="Times New Roman" panose="02020603050405020304" pitchFamily="18" charset="0"/>
                <a:cs typeface="Times New Roman" panose="02020603050405020304" pitchFamily="18" charset="0"/>
              </a:rPr>
              <a:t> liber. Principii </a:t>
            </a:r>
            <a:r>
              <a:rPr lang="en-US" sz="1200" dirty="0" err="1">
                <a:solidFill>
                  <a:schemeClr val="tx1"/>
                </a:solidFill>
                <a:latin typeface="Times New Roman" panose="02020603050405020304" pitchFamily="18" charset="0"/>
                <a:cs typeface="Times New Roman" panose="02020603050405020304" pitchFamily="18" charset="0"/>
              </a:rPr>
              <a:t>cheie</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si</a:t>
            </a:r>
            <a:r>
              <a:rPr lang="en-US" sz="1200" dirty="0">
                <a:solidFill>
                  <a:schemeClr val="tx1"/>
                </a:solidFill>
                <a:latin typeface="Times New Roman" panose="02020603050405020304" pitchFamily="18" charset="0"/>
                <a:cs typeface="Times New Roman" panose="02020603050405020304" pitchFamily="18" charset="0"/>
              </a:rPr>
              <a:t> beneficia</a:t>
            </a:r>
            <a:br>
              <a:rPr lang="en-US" sz="1200" dirty="0">
                <a:solidFill>
                  <a:schemeClr val="tx1"/>
                </a:solidFill>
                <a:latin typeface="Times New Roman" panose="02020603050405020304" pitchFamily="18" charset="0"/>
                <a:cs typeface="Times New Roman" panose="02020603050405020304" pitchFamily="18" charset="0"/>
              </a:rPr>
            </a:br>
            <a:r>
              <a:rPr lang="en-US" sz="1200" b="1" i="1" u="sng" dirty="0" err="1">
                <a:solidFill>
                  <a:schemeClr val="tx1"/>
                </a:solidFill>
                <a:latin typeface="Times New Roman" panose="02020603050405020304" pitchFamily="18" charset="0"/>
                <a:cs typeface="Times New Roman" panose="02020603050405020304" pitchFamily="18" charset="0"/>
              </a:rPr>
              <a:t>ziua</a:t>
            </a:r>
            <a:r>
              <a:rPr lang="en-US" sz="1200" b="1" i="1" u="sng" dirty="0">
                <a:solidFill>
                  <a:schemeClr val="tx1"/>
                </a:solidFill>
                <a:latin typeface="Times New Roman" panose="02020603050405020304" pitchFamily="18" charset="0"/>
                <a:cs typeface="Times New Roman" panose="02020603050405020304" pitchFamily="18" charset="0"/>
              </a:rPr>
              <a:t> 4:</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Caracteristicilee</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invatarii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formale</a:t>
            </a:r>
            <a:r>
              <a:rPr lang="en-US" sz="1200" dirty="0">
                <a:solidFill>
                  <a:schemeClr val="tx1"/>
                </a:solidFill>
                <a:latin typeface="Times New Roman" panose="02020603050405020304" pitchFamily="18" charset="0"/>
                <a:cs typeface="Times New Roman" panose="02020603050405020304" pitchFamily="18" charset="0"/>
              </a:rPr>
              <a:t>/ non-</a:t>
            </a:r>
            <a:r>
              <a:rPr lang="en-US" sz="1200" dirty="0" err="1">
                <a:solidFill>
                  <a:schemeClr val="tx1"/>
                </a:solidFill>
                <a:latin typeface="Times New Roman" panose="02020603050405020304" pitchFamily="18" charset="0"/>
                <a:cs typeface="Times New Roman" panose="02020603050405020304" pitchFamily="18" charset="0"/>
              </a:rPr>
              <a:t>formale</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informale</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Strategii</a:t>
            </a:r>
            <a:r>
              <a:rPr lang="en-US" sz="1200" dirty="0">
                <a:solidFill>
                  <a:schemeClr val="tx1"/>
                </a:solidFill>
                <a:latin typeface="Times New Roman" panose="02020603050405020304" pitchFamily="18" charset="0"/>
                <a:cs typeface="Times New Roman" panose="02020603050405020304" pitchFamily="18" charset="0"/>
              </a:rPr>
              <a:t> de </a:t>
            </a:r>
            <a:r>
              <a:rPr lang="en-US" sz="1200" dirty="0" err="1">
                <a:solidFill>
                  <a:schemeClr val="tx1"/>
                </a:solidFill>
                <a:latin typeface="Times New Roman" panose="02020603050405020304" pitchFamily="18" charset="0"/>
                <a:cs typeface="Times New Roman" panose="02020603050405020304" pitchFamily="18" charset="0"/>
              </a:rPr>
              <a:t>includere</a:t>
            </a:r>
            <a:r>
              <a:rPr lang="en-US" sz="1200" dirty="0">
                <a:solidFill>
                  <a:schemeClr val="tx1"/>
                </a:solidFill>
                <a:latin typeface="Times New Roman" panose="02020603050405020304" pitchFamily="18" charset="0"/>
                <a:cs typeface="Times New Roman" panose="02020603050405020304" pitchFamily="18" charset="0"/>
              </a:rPr>
              <a:t> in </a:t>
            </a:r>
            <a:r>
              <a:rPr lang="en-US" sz="1200" dirty="0" err="1">
                <a:solidFill>
                  <a:schemeClr val="tx1"/>
                </a:solidFill>
                <a:latin typeface="Times New Roman" panose="02020603050405020304" pitchFamily="18" charset="0"/>
                <a:cs typeface="Times New Roman" panose="02020603050405020304" pitchFamily="18" charset="0"/>
              </a:rPr>
              <a:t>scoli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prin</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metode</a:t>
            </a:r>
            <a:r>
              <a:rPr lang="en-US" sz="1200" dirty="0">
                <a:solidFill>
                  <a:schemeClr val="tx1"/>
                </a:solidFill>
                <a:latin typeface="Times New Roman" panose="02020603050405020304" pitchFamily="18" charset="0"/>
                <a:cs typeface="Times New Roman" panose="02020603050405020304" pitchFamily="18" charset="0"/>
              </a:rPr>
              <a:t> non-</a:t>
            </a:r>
            <a:r>
              <a:rPr lang="en-US" sz="1200" dirty="0" err="1">
                <a:solidFill>
                  <a:schemeClr val="tx1"/>
                </a:solidFill>
                <a:latin typeface="Times New Roman" panose="02020603050405020304" pitchFamily="18" charset="0"/>
                <a:cs typeface="Times New Roman" panose="02020603050405020304" pitchFamily="18" charset="0"/>
              </a:rPr>
              <a:t>formale</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-Cum </a:t>
            </a:r>
            <a:r>
              <a:rPr lang="en-US" sz="1200" dirty="0" err="1">
                <a:solidFill>
                  <a:schemeClr val="tx1"/>
                </a:solidFill>
                <a:latin typeface="Times New Roman" panose="02020603050405020304" pitchFamily="18" charset="0"/>
                <a:cs typeface="Times New Roman" panose="02020603050405020304" pitchFamily="18" charset="0"/>
              </a:rPr>
              <a:t>sa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condimentezi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educatia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incluziva</a:t>
            </a:r>
            <a:r>
              <a:rPr lang="en-US" sz="1200" dirty="0">
                <a:solidFill>
                  <a:schemeClr val="tx1"/>
                </a:solidFill>
                <a:latin typeface="Times New Roman" panose="02020603050405020304" pitchFamily="18" charset="0"/>
                <a:cs typeface="Times New Roman" panose="02020603050405020304" pitchFamily="18" charset="0"/>
              </a:rPr>
              <a:t>- 10 </a:t>
            </a:r>
            <a:r>
              <a:rPr lang="en-US" sz="1200" dirty="0" err="1">
                <a:solidFill>
                  <a:schemeClr val="tx1"/>
                </a:solidFill>
                <a:latin typeface="Times New Roman" panose="02020603050405020304" pitchFamily="18" charset="0"/>
                <a:cs typeface="Times New Roman" panose="02020603050405020304" pitchFamily="18" charset="0"/>
              </a:rPr>
              <a:t>metode</a:t>
            </a:r>
            <a:r>
              <a:rPr lang="en-US" sz="1200" dirty="0">
                <a:solidFill>
                  <a:schemeClr val="tx1"/>
                </a:solidFill>
                <a:latin typeface="Times New Roman" panose="02020603050405020304" pitchFamily="18" charset="0"/>
                <a:cs typeface="Times New Roman" panose="02020603050405020304" pitchFamily="18" charset="0"/>
              </a:rPr>
              <a:t> creative(atelier </a:t>
            </a:r>
            <a:r>
              <a:rPr lang="en-US" sz="1200" dirty="0" err="1">
                <a:solidFill>
                  <a:schemeClr val="tx1"/>
                </a:solidFill>
                <a:latin typeface="Times New Roman" panose="02020603050405020304" pitchFamily="18" charset="0"/>
                <a:cs typeface="Times New Roman" panose="02020603050405020304" pitchFamily="18" charset="0"/>
              </a:rPr>
              <a:t>pentru</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experienta</a:t>
            </a:r>
            <a:r>
              <a:rPr lang="en-US" sz="1200" dirty="0">
                <a:solidFill>
                  <a:schemeClr val="tx1"/>
                </a:solidFill>
                <a:latin typeface="Times New Roman" panose="02020603050405020304" pitchFamily="18" charset="0"/>
                <a:cs typeface="Times New Roman" panose="02020603050405020304" pitchFamily="18" charset="0"/>
              </a:rPr>
              <a:t> creative, </a:t>
            </a:r>
            <a:r>
              <a:rPr lang="en-US" sz="1200" dirty="0" err="1">
                <a:solidFill>
                  <a:schemeClr val="tx1"/>
                </a:solidFill>
                <a:latin typeface="Times New Roman" panose="02020603050405020304" pitchFamily="18" charset="0"/>
                <a:cs typeface="Times New Roman" panose="02020603050405020304" pitchFamily="18" charset="0"/>
              </a:rPr>
              <a:t>pentru</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educatia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incluziva</a:t>
            </a:r>
            <a:r>
              <a:rPr lang="en-US" sz="1200" dirty="0">
                <a:solidFill>
                  <a:schemeClr val="tx1"/>
                </a:solidFill>
                <a:latin typeface="Times New Roman" panose="02020603050405020304" pitchFamily="18" charset="0"/>
                <a:cs typeface="Times New Roman" panose="02020603050405020304" pitchFamily="18" charset="0"/>
              </a:rPr>
              <a:t>)</a:t>
            </a:r>
            <a:br>
              <a:rPr lang="en-US" sz="1200" dirty="0">
                <a:solidFill>
                  <a:schemeClr val="tx1"/>
                </a:solidFill>
                <a:latin typeface="Times New Roman" panose="02020603050405020304" pitchFamily="18" charset="0"/>
                <a:cs typeface="Times New Roman" panose="02020603050405020304" pitchFamily="18" charset="0"/>
              </a:rPr>
            </a:br>
            <a:r>
              <a:rPr lang="en-US" sz="1200" b="1" i="1" u="sng" dirty="0" err="1">
                <a:solidFill>
                  <a:schemeClr val="tx1"/>
                </a:solidFill>
                <a:latin typeface="Times New Roman" panose="02020603050405020304" pitchFamily="18" charset="0"/>
                <a:cs typeface="Times New Roman" panose="02020603050405020304" pitchFamily="18" charset="0"/>
              </a:rPr>
              <a:t>ziua</a:t>
            </a:r>
            <a:r>
              <a:rPr lang="en-US" sz="1200" b="1" i="1" u="sng" dirty="0">
                <a:solidFill>
                  <a:schemeClr val="tx1"/>
                </a:solidFill>
                <a:latin typeface="Times New Roman" panose="02020603050405020304" pitchFamily="18" charset="0"/>
                <a:cs typeface="Times New Roman" panose="02020603050405020304" pitchFamily="18" charset="0"/>
              </a:rPr>
              <a:t> 5:</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Motivatia</a:t>
            </a:r>
            <a:r>
              <a:rPr lang="en-US" sz="1200" dirty="0">
                <a:solidFill>
                  <a:schemeClr val="tx1"/>
                </a:solidFill>
                <a:latin typeface="Times New Roman" panose="02020603050405020304" pitchFamily="18" charset="0"/>
                <a:cs typeface="Times New Roman" panose="02020603050405020304" pitchFamily="18" charset="0"/>
              </a:rPr>
              <a:t> </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Instruirea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diferentiata</a:t>
            </a:r>
            <a:r>
              <a:rPr lang="en-US" sz="1200" dirty="0">
                <a:solidFill>
                  <a:schemeClr val="tx1"/>
                </a:solidFill>
                <a:latin typeface="Times New Roman" panose="02020603050405020304" pitchFamily="18" charset="0"/>
                <a:cs typeface="Times New Roman" panose="02020603050405020304" pitchFamily="18" charset="0"/>
              </a:rPr>
              <a:t> care </a:t>
            </a:r>
            <a:r>
              <a:rPr lang="en-US" sz="1200" dirty="0" err="1">
                <a:solidFill>
                  <a:schemeClr val="tx1"/>
                </a:solidFill>
                <a:latin typeface="Times New Roman" panose="02020603050405020304" pitchFamily="18" charset="0"/>
                <a:cs typeface="Times New Roman" panose="02020603050405020304" pitchFamily="18" charset="0"/>
              </a:rPr>
              <a:t>creste</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implicarea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elevilor</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provocari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pentru</a:t>
            </a:r>
            <a:r>
              <a:rPr lang="en-US" sz="1200" dirty="0">
                <a:solidFill>
                  <a:schemeClr val="tx1"/>
                </a:solidFill>
                <a:latin typeface="Times New Roman" panose="02020603050405020304" pitchFamily="18" charset="0"/>
                <a:cs typeface="Times New Roman" panose="02020603050405020304" pitchFamily="18" charset="0"/>
              </a:rPr>
              <a:t> sala de </a:t>
            </a:r>
            <a:r>
              <a:rPr lang="en-US" sz="1200" dirty="0" err="1">
                <a:solidFill>
                  <a:schemeClr val="tx1"/>
                </a:solidFill>
                <a:latin typeface="Times New Roman" panose="02020603050405020304" pitchFamily="18" charset="0"/>
                <a:cs typeface="Times New Roman" panose="02020603050405020304" pitchFamily="18" charset="0"/>
              </a:rPr>
              <a:t>clasa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incluziva</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cresterea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motivatiei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angajamentului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pentru</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crearea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unei</a:t>
            </a:r>
            <a:r>
              <a:rPr lang="en-US" sz="1200" dirty="0">
                <a:solidFill>
                  <a:schemeClr val="tx1"/>
                </a:solidFill>
                <a:latin typeface="Times New Roman" panose="02020603050405020304" pitchFamily="18" charset="0"/>
                <a:cs typeface="Times New Roman" panose="02020603050405020304" pitchFamily="18" charset="0"/>
              </a:rPr>
              <a:t> atmosphere de </a:t>
            </a:r>
            <a:r>
              <a:rPr lang="en-US" sz="1200" dirty="0" err="1">
                <a:solidFill>
                  <a:schemeClr val="tx1"/>
                </a:solidFill>
                <a:latin typeface="Times New Roman" panose="02020603050405020304" pitchFamily="18" charset="0"/>
                <a:cs typeface="Times New Roman" panose="02020603050405020304" pitchFamily="18" charset="0"/>
              </a:rPr>
              <a:t>invatare</a:t>
            </a:r>
            <a:r>
              <a:rPr lang="en-US" sz="1200" dirty="0">
                <a:solidFill>
                  <a:schemeClr val="tx1"/>
                </a:solidFill>
                <a:latin typeface="Times New Roman" panose="02020603050405020304" pitchFamily="18" charset="0"/>
                <a:cs typeface="Times New Roman" panose="02020603050405020304" pitchFamily="18" charset="0"/>
              </a:rPr>
              <a:t> positive </a:t>
            </a:r>
            <a:r>
              <a:rPr lang="en-US" sz="1200" dirty="0" err="1">
                <a:solidFill>
                  <a:schemeClr val="tx1"/>
                </a:solidFill>
                <a:latin typeface="Times New Roman" panose="02020603050405020304" pitchFamily="18" charset="0"/>
                <a:cs typeface="Times New Roman" panose="02020603050405020304" pitchFamily="18" charset="0"/>
              </a:rPr>
              <a:t>si</a:t>
            </a:r>
            <a:r>
              <a:rPr lang="en-US" sz="1200" dirty="0">
                <a:solidFill>
                  <a:schemeClr val="tx1"/>
                </a:solidFill>
                <a:latin typeface="Times New Roman" panose="02020603050405020304" pitchFamily="18" charset="0"/>
                <a:cs typeface="Times New Roman" panose="02020603050405020304" pitchFamily="18" charset="0"/>
              </a:rPr>
              <a:t> inclusive</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Instrumente</a:t>
            </a:r>
            <a:r>
              <a:rPr lang="en-US" sz="1200" dirty="0">
                <a:solidFill>
                  <a:schemeClr val="tx1"/>
                </a:solidFill>
                <a:latin typeface="Times New Roman" panose="02020603050405020304" pitchFamily="18" charset="0"/>
                <a:cs typeface="Times New Roman" panose="02020603050405020304" pitchFamily="18" charset="0"/>
              </a:rPr>
              <a:t> de </a:t>
            </a:r>
            <a:r>
              <a:rPr lang="en-US" sz="1200" dirty="0" err="1">
                <a:solidFill>
                  <a:schemeClr val="tx1"/>
                </a:solidFill>
                <a:latin typeface="Times New Roman" panose="02020603050405020304" pitchFamily="18" charset="0"/>
                <a:cs typeface="Times New Roman" panose="02020603050405020304" pitchFamily="18" charset="0"/>
              </a:rPr>
              <a:t>motivare</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pentru</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elevi:planificare</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sprijin</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angajament</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Valoarea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esecului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Metoda</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cafelei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mondiale</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Discutii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si</a:t>
            </a:r>
            <a:r>
              <a:rPr lang="en-US" sz="1200" dirty="0">
                <a:solidFill>
                  <a:schemeClr val="tx1"/>
                </a:solidFill>
                <a:latin typeface="Times New Roman" panose="02020603050405020304" pitchFamily="18" charset="0"/>
                <a:cs typeface="Times New Roman" panose="02020603050405020304" pitchFamily="18" charset="0"/>
              </a:rPr>
              <a:t> </a:t>
            </a:r>
            <a:r>
              <a:rPr lang="en-US" sz="1200" dirty="0" err="1">
                <a:solidFill>
                  <a:schemeClr val="tx1"/>
                </a:solidFill>
                <a:latin typeface="Times New Roman" panose="02020603050405020304" pitchFamily="18" charset="0"/>
                <a:cs typeface="Times New Roman" panose="02020603050405020304" pitchFamily="18" charset="0"/>
              </a:rPr>
              <a:t>reflectii</a:t>
            </a:r>
            <a:br>
              <a:rPr lang="en-US" sz="1200" dirty="0">
                <a:solidFill>
                  <a:schemeClr val="tx1"/>
                </a:solidFill>
                <a:latin typeface="Times New Roman" panose="02020603050405020304" pitchFamily="18" charset="0"/>
                <a:cs typeface="Times New Roman" panose="02020603050405020304" pitchFamily="18" charset="0"/>
              </a:rPr>
            </a:br>
            <a:r>
              <a:rPr lang="en-US" sz="1200" dirty="0">
                <a:solidFill>
                  <a:schemeClr val="tx1"/>
                </a:solidFill>
                <a:latin typeface="Times New Roman" panose="02020603050405020304" pitchFamily="18" charset="0"/>
                <a:cs typeface="Times New Roman" panose="02020603050405020304" pitchFamily="18" charset="0"/>
              </a:rPr>
              <a:t>-</a:t>
            </a:r>
            <a:r>
              <a:rPr lang="en-US" sz="1200" dirty="0" err="1">
                <a:solidFill>
                  <a:schemeClr val="tx1"/>
                </a:solidFill>
                <a:latin typeface="Times New Roman" panose="02020603050405020304" pitchFamily="18" charset="0"/>
                <a:cs typeface="Times New Roman" panose="02020603050405020304" pitchFamily="18" charset="0"/>
              </a:rPr>
              <a:t>Premierea</a:t>
            </a:r>
            <a:br>
              <a:rPr lang="en-US" sz="2000" i="1" u="sng" dirty="0">
                <a:solidFill>
                  <a:schemeClr val="tx1"/>
                </a:solidFill>
                <a:latin typeface="Times New Roman" panose="02020603050405020304" pitchFamily="18" charset="0"/>
                <a:cs typeface="Times New Roman" panose="02020603050405020304" pitchFamily="18" charset="0"/>
              </a:rPr>
            </a:br>
            <a:endParaRPr lang="en-US" sz="2000" i="1" u="sng" dirty="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rot="20701493">
            <a:off x="8036903" y="1003851"/>
            <a:ext cx="2112938" cy="1683439"/>
          </a:xfrm>
          <a:prstGeom prst="rect">
            <a:avLst/>
          </a:prstGeom>
        </p:spPr>
      </p:pic>
      <p:pic>
        <p:nvPicPr>
          <p:cNvPr id="7" name="Picture 6"/>
          <p:cNvPicPr>
            <a:picLocks noChangeAspect="1"/>
          </p:cNvPicPr>
          <p:nvPr/>
        </p:nvPicPr>
        <p:blipFill>
          <a:blip r:embed="rId3"/>
          <a:stretch>
            <a:fillRect/>
          </a:stretch>
        </p:blipFill>
        <p:spPr>
          <a:xfrm rot="2391192">
            <a:off x="8529247" y="4459535"/>
            <a:ext cx="2553419" cy="1639019"/>
          </a:xfrm>
          <a:prstGeom prst="rect">
            <a:avLst/>
          </a:prstGeom>
        </p:spPr>
      </p:pic>
    </p:spTree>
    <p:extLst>
      <p:ext uri="{BB962C8B-B14F-4D97-AF65-F5344CB8AC3E}">
        <p14:creationId xmlns:p14="http://schemas.microsoft.com/office/powerpoint/2010/main" val="2222751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306A4-242F-4FA8-A181-012939FEA604}"/>
              </a:ext>
            </a:extLst>
          </p:cNvPr>
          <p:cNvSpPr>
            <a:spLocks noGrp="1"/>
          </p:cNvSpPr>
          <p:nvPr>
            <p:ph type="title"/>
          </p:nvPr>
        </p:nvSpPr>
        <p:spPr>
          <a:xfrm>
            <a:off x="798104" y="652732"/>
            <a:ext cx="8596668" cy="3858207"/>
          </a:xfrm>
        </p:spPr>
        <p:txBody>
          <a:bodyPr>
            <a:normAutofit fontScale="90000"/>
          </a:bodyPr>
          <a:lstStyle/>
          <a:p>
            <a:r>
              <a:rPr lang="en-US" sz="2000" b="1" dirty="0">
                <a:solidFill>
                  <a:schemeClr val="tx1"/>
                </a:solidFill>
                <a:latin typeface="Times New Roman" panose="02020603050405020304" pitchFamily="18" charset="0"/>
                <a:cs typeface="Times New Roman" panose="02020603050405020304" pitchFamily="18" charset="0"/>
              </a:rPr>
              <a:t>	</a:t>
            </a:r>
            <a:r>
              <a:rPr lang="ro-RO" sz="1800" b="1" dirty="0">
                <a:solidFill>
                  <a:schemeClr val="tx1"/>
                </a:solidFill>
                <a:latin typeface="Times New Roman" panose="02020603050405020304" pitchFamily="18" charset="0"/>
                <a:cs typeface="Times New Roman" panose="02020603050405020304" pitchFamily="18" charset="0"/>
              </a:rPr>
              <a:t>ZIUA </a:t>
            </a:r>
            <a:r>
              <a:rPr lang="en-US" sz="1800" b="1" dirty="0">
                <a:solidFill>
                  <a:schemeClr val="tx1"/>
                </a:solidFill>
                <a:latin typeface="Times New Roman" panose="02020603050405020304" pitchFamily="18" charset="0"/>
                <a:cs typeface="Times New Roman" panose="02020603050405020304" pitchFamily="18" charset="0"/>
              </a:rPr>
              <a:t>1</a:t>
            </a:r>
            <a:br>
              <a:rPr lang="en-US" sz="1800" b="1" dirty="0">
                <a:solidFill>
                  <a:schemeClr val="tx1"/>
                </a:solidFill>
                <a:latin typeface="Times New Roman" panose="02020603050405020304" pitchFamily="18" charset="0"/>
                <a:cs typeface="Times New Roman" panose="02020603050405020304" pitchFamily="18" charset="0"/>
              </a:rPr>
            </a:br>
            <a:r>
              <a:rPr lang="en-US" sz="1800" dirty="0">
                <a:solidFill>
                  <a:schemeClr val="tx1"/>
                </a:solidFill>
                <a:latin typeface="Times New Roman" panose="02020603050405020304" pitchFamily="18" charset="0"/>
                <a:cs typeface="Times New Roman" panose="02020603050405020304" pitchFamily="18" charset="0"/>
              </a:rPr>
              <a:t>-</a:t>
            </a:r>
            <a:r>
              <a:rPr lang="en-US" sz="1800" i="1" u="sng" dirty="0" err="1">
                <a:solidFill>
                  <a:schemeClr val="tx1"/>
                </a:solidFill>
                <a:latin typeface="Times New Roman" panose="02020603050405020304" pitchFamily="18" charset="0"/>
                <a:cs typeface="Times New Roman" panose="02020603050405020304" pitchFamily="18" charset="0"/>
              </a:rPr>
              <a:t>Prezentarile</a:t>
            </a:r>
            <a:r>
              <a:rPr lang="en-US" sz="1800" dirty="0">
                <a:solidFill>
                  <a:schemeClr val="tx1"/>
                </a:solidFill>
                <a:latin typeface="Times New Roman" panose="02020603050405020304" pitchFamily="18" charset="0"/>
                <a:cs typeface="Times New Roman" panose="02020603050405020304" pitchFamily="18" charset="0"/>
              </a:rPr>
              <a:t> </a:t>
            </a:r>
            <a:br>
              <a:rPr lang="en-US" sz="1800" dirty="0">
                <a:solidFill>
                  <a:schemeClr val="tx1"/>
                </a:solidFill>
                <a:latin typeface="Times New Roman" panose="02020603050405020304" pitchFamily="18" charset="0"/>
                <a:cs typeface="Times New Roman" panose="02020603050405020304" pitchFamily="18" charset="0"/>
              </a:rPr>
            </a:br>
            <a:r>
              <a:rPr lang="en-US" sz="1800" i="1" u="sng" dirty="0">
                <a:solidFill>
                  <a:schemeClr val="tx1"/>
                </a:solidFill>
                <a:latin typeface="Times New Roman" panose="02020603050405020304" pitchFamily="18" charset="0"/>
                <a:cs typeface="Times New Roman" panose="02020603050405020304" pitchFamily="18" charset="0"/>
              </a:rPr>
              <a:t>-</a:t>
            </a:r>
            <a:r>
              <a:rPr lang="en-US" sz="1800" i="1" u="sng" dirty="0" err="1">
                <a:solidFill>
                  <a:schemeClr val="tx1"/>
                </a:solidFill>
                <a:latin typeface="Times New Roman" panose="02020603050405020304" pitchFamily="18" charset="0"/>
                <a:cs typeface="Times New Roman" panose="02020603050405020304" pitchFamily="18" charset="0"/>
              </a:rPr>
              <a:t>Exercitii</a:t>
            </a:r>
            <a:r>
              <a:rPr lang="en-US" sz="1800" i="1" u="sng" dirty="0">
                <a:solidFill>
                  <a:schemeClr val="tx1"/>
                </a:solidFill>
                <a:latin typeface="Times New Roman" panose="02020603050405020304" pitchFamily="18" charset="0"/>
                <a:cs typeface="Times New Roman" panose="02020603050405020304" pitchFamily="18" charset="0"/>
              </a:rPr>
              <a:t> de </a:t>
            </a:r>
            <a:r>
              <a:rPr lang="en-US" sz="1800" i="1" u="sng" dirty="0" err="1">
                <a:solidFill>
                  <a:schemeClr val="tx1"/>
                </a:solidFill>
                <a:latin typeface="Times New Roman" panose="02020603050405020304" pitchFamily="18" charset="0"/>
                <a:cs typeface="Times New Roman" panose="02020603050405020304" pitchFamily="18" charset="0"/>
              </a:rPr>
              <a:t>spargere</a:t>
            </a:r>
            <a:r>
              <a:rPr lang="en-US" sz="1800" i="1" u="sng" dirty="0">
                <a:solidFill>
                  <a:schemeClr val="tx1"/>
                </a:solidFill>
                <a:latin typeface="Times New Roman" panose="02020603050405020304" pitchFamily="18" charset="0"/>
                <a:cs typeface="Times New Roman" panose="02020603050405020304" pitchFamily="18" charset="0"/>
              </a:rPr>
              <a:t> a </a:t>
            </a:r>
            <a:r>
              <a:rPr lang="en-US" sz="1800" i="1" u="sng" dirty="0" err="1">
                <a:solidFill>
                  <a:schemeClr val="tx1"/>
                </a:solidFill>
                <a:latin typeface="Times New Roman" panose="02020603050405020304" pitchFamily="18" charset="0"/>
                <a:cs typeface="Times New Roman" panose="02020603050405020304" pitchFamily="18" charset="0"/>
              </a:rPr>
              <a:t>ghetii</a:t>
            </a:r>
            <a:r>
              <a:rPr lang="en-US" sz="1800" dirty="0">
                <a:solidFill>
                  <a:schemeClr val="tx1"/>
                </a:solidFill>
                <a:latin typeface="Times New Roman" panose="02020603050405020304" pitchFamily="18" charset="0"/>
                <a:cs typeface="Times New Roman" panose="02020603050405020304" pitchFamily="18" charset="0"/>
              </a:rPr>
              <a:t>:</a:t>
            </a:r>
            <a:br>
              <a:rPr lang="en-US" sz="1800" dirty="0">
                <a:solidFill>
                  <a:schemeClr val="tx1"/>
                </a:solidFill>
                <a:latin typeface="Times New Roman" panose="02020603050405020304" pitchFamily="18" charset="0"/>
                <a:cs typeface="Times New Roman" panose="02020603050405020304" pitchFamily="18" charset="0"/>
              </a:rPr>
            </a:br>
            <a:r>
              <a:rPr lang="en-US" sz="1800" b="1" dirty="0">
                <a:solidFill>
                  <a:srgbClr val="FF0000"/>
                </a:solidFill>
                <a:latin typeface="Times New Roman" panose="02020603050405020304" pitchFamily="18" charset="0"/>
                <a:cs typeface="Times New Roman" panose="02020603050405020304" pitchFamily="18" charset="0"/>
              </a:rPr>
              <a:t>*”Move and games”( </a:t>
            </a:r>
            <a:r>
              <a:rPr lang="en-US" sz="1800" dirty="0" err="1">
                <a:solidFill>
                  <a:schemeClr val="tx1"/>
                </a:solidFill>
                <a:latin typeface="Times New Roman" panose="02020603050405020304" pitchFamily="18" charset="0"/>
                <a:cs typeface="Times New Roman" panose="02020603050405020304" pitchFamily="18" charset="0"/>
              </a:rPr>
              <a:t>Nume</a:t>
            </a:r>
            <a:r>
              <a:rPr lang="en-US" sz="1800" dirty="0">
                <a:solidFill>
                  <a:schemeClr val="tx1"/>
                </a:solidFill>
                <a:latin typeface="Times New Roman" panose="02020603050405020304" pitchFamily="18" charset="0"/>
                <a:cs typeface="Times New Roman" panose="02020603050405020304" pitchFamily="18" charset="0"/>
              </a:rPr>
              <a:t> + </a:t>
            </a:r>
            <a:r>
              <a:rPr lang="en-US" sz="1800" dirty="0" err="1">
                <a:solidFill>
                  <a:schemeClr val="tx1"/>
                </a:solidFill>
                <a:latin typeface="Times New Roman" panose="02020603050405020304" pitchFamily="18" charset="0"/>
                <a:cs typeface="Times New Roman" panose="02020603050405020304" pitchFamily="18" charset="0"/>
              </a:rPr>
              <a:t>miscare</a:t>
            </a:r>
            <a:r>
              <a:rPr lang="en-US" sz="1800" dirty="0">
                <a:solidFill>
                  <a:schemeClr val="tx1"/>
                </a:solidFill>
                <a:latin typeface="Times New Roman" panose="02020603050405020304" pitchFamily="18" charset="0"/>
                <a:cs typeface="Times New Roman" panose="02020603050405020304" pitchFamily="18" charset="0"/>
              </a:rPr>
              <a:t>)</a:t>
            </a:r>
            <a:br>
              <a:rPr lang="en-US" sz="1800" dirty="0">
                <a:solidFill>
                  <a:schemeClr val="tx1"/>
                </a:solidFill>
                <a:latin typeface="Times New Roman" panose="02020603050405020304" pitchFamily="18" charset="0"/>
                <a:cs typeface="Times New Roman" panose="02020603050405020304" pitchFamily="18" charset="0"/>
              </a:rPr>
            </a:br>
            <a:r>
              <a:rPr lang="en-US" sz="1800" b="1" dirty="0">
                <a:solidFill>
                  <a:srgbClr val="FF0000"/>
                </a:solidFill>
                <a:latin typeface="Times New Roman" panose="02020603050405020304" pitchFamily="18" charset="0"/>
                <a:cs typeface="Times New Roman" panose="02020603050405020304" pitchFamily="18" charset="0"/>
              </a:rPr>
              <a:t>*”Backronym games”( </a:t>
            </a:r>
            <a:r>
              <a:rPr lang="en-US" sz="1800" dirty="0" err="1">
                <a:solidFill>
                  <a:schemeClr val="tx1"/>
                </a:solidFill>
                <a:latin typeface="Times New Roman" panose="02020603050405020304" pitchFamily="18" charset="0"/>
                <a:cs typeface="Times New Roman" panose="02020603050405020304" pitchFamily="18" charset="0"/>
              </a:rPr>
              <a:t>Acronim</a:t>
            </a:r>
            <a:r>
              <a:rPr lang="en-US" sz="1800" dirty="0">
                <a:solidFill>
                  <a:schemeClr val="tx1"/>
                </a:solidFill>
                <a:latin typeface="Times New Roman" panose="02020603050405020304" pitchFamily="18" charset="0"/>
                <a:cs typeface="Times New Roman" panose="02020603050405020304" pitchFamily="18" charset="0"/>
              </a:rPr>
              <a:t> cu adjective – </a:t>
            </a:r>
            <a:r>
              <a:rPr lang="en-US" sz="1800" dirty="0" err="1">
                <a:solidFill>
                  <a:schemeClr val="tx1"/>
                </a:solidFill>
                <a:latin typeface="Times New Roman" panose="02020603050405020304" pitchFamily="18" charset="0"/>
                <a:cs typeface="Times New Roman" panose="02020603050405020304" pitchFamily="18" charset="0"/>
              </a:rPr>
              <a:t>prenumele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fiecaruia</a:t>
            </a:r>
            <a:r>
              <a:rPr lang="en-US" sz="1800" dirty="0">
                <a:solidFill>
                  <a:schemeClr val="tx1"/>
                </a:solidFill>
                <a:latin typeface="Times New Roman" panose="02020603050405020304" pitchFamily="18" charset="0"/>
                <a:cs typeface="Times New Roman" panose="02020603050405020304" pitchFamily="18" charset="0"/>
              </a:rPr>
              <a:t>)</a:t>
            </a:r>
            <a:br>
              <a:rPr lang="en-US" sz="1800" dirty="0">
                <a:solidFill>
                  <a:schemeClr val="tx1"/>
                </a:solidFill>
                <a:latin typeface="Times New Roman" panose="02020603050405020304" pitchFamily="18" charset="0"/>
                <a:cs typeface="Times New Roman" panose="02020603050405020304" pitchFamily="18" charset="0"/>
              </a:rPr>
            </a:b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Pentru</a:t>
            </a:r>
            <a:r>
              <a:rPr lang="en-US" sz="1800" dirty="0">
                <a:solidFill>
                  <a:schemeClr val="tx1"/>
                </a:solidFill>
                <a:latin typeface="Times New Roman" panose="02020603050405020304" pitchFamily="18" charset="0"/>
                <a:cs typeface="Times New Roman" panose="02020603050405020304" pitchFamily="18" charset="0"/>
              </a:rPr>
              <a:t> a </a:t>
            </a:r>
            <a:r>
              <a:rPr lang="en-US" sz="1800" dirty="0" err="1">
                <a:solidFill>
                  <a:schemeClr val="tx1"/>
                </a:solidFill>
                <a:latin typeface="Times New Roman" panose="02020603050405020304" pitchFamily="18" charset="0"/>
                <a:cs typeface="Times New Roman" panose="02020603050405020304" pitchFamily="18" charset="0"/>
              </a:rPr>
              <a:t>aduna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opiniile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tuturor</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participantilor</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despre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incluziune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si</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cursul</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ce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urma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sa</a:t>
            </a:r>
            <a:r>
              <a:rPr lang="en-US" sz="1800" dirty="0">
                <a:solidFill>
                  <a:schemeClr val="tx1"/>
                </a:solidFill>
                <a:latin typeface="Times New Roman" panose="02020603050405020304" pitchFamily="18" charset="0"/>
                <a:cs typeface="Times New Roman" panose="02020603050405020304" pitchFamily="18" charset="0"/>
              </a:rPr>
              <a:t> se </a:t>
            </a:r>
            <a:r>
              <a:rPr lang="en-US" sz="1800" dirty="0" err="1">
                <a:solidFill>
                  <a:schemeClr val="tx1"/>
                </a:solidFill>
                <a:latin typeface="Times New Roman" panose="02020603050405020304" pitchFamily="18" charset="0"/>
                <a:cs typeface="Times New Roman" panose="02020603050405020304" pitchFamily="18" charset="0"/>
              </a:rPr>
              <a:t>desfasoare</a:t>
            </a:r>
            <a:r>
              <a:rPr lang="en-US" sz="1800" dirty="0">
                <a:solidFill>
                  <a:schemeClr val="tx1"/>
                </a:solidFill>
                <a:latin typeface="Times New Roman" panose="02020603050405020304" pitchFamily="18" charset="0"/>
                <a:cs typeface="Times New Roman" panose="02020603050405020304" pitchFamily="18" charset="0"/>
              </a:rPr>
              <a:t> , s-a </a:t>
            </a:r>
            <a:r>
              <a:rPr lang="en-US" sz="1800" dirty="0" err="1">
                <a:solidFill>
                  <a:schemeClr val="tx1"/>
                </a:solidFill>
                <a:latin typeface="Times New Roman" panose="02020603050405020304" pitchFamily="18" charset="0"/>
                <a:cs typeface="Times New Roman" panose="02020603050405020304" pitchFamily="18" charset="0"/>
              </a:rPr>
              <a:t>pornit</a:t>
            </a:r>
            <a:r>
              <a:rPr lang="en-US" sz="1800" dirty="0">
                <a:solidFill>
                  <a:schemeClr val="tx1"/>
                </a:solidFill>
                <a:latin typeface="Times New Roman" panose="02020603050405020304" pitchFamily="18" charset="0"/>
                <a:cs typeface="Times New Roman" panose="02020603050405020304" pitchFamily="18" charset="0"/>
              </a:rPr>
              <a:t> de la </a:t>
            </a:r>
            <a:r>
              <a:rPr lang="en-US" sz="1800" b="1" dirty="0">
                <a:solidFill>
                  <a:srgbClr val="FF0000"/>
                </a:solidFill>
                <a:latin typeface="Times New Roman" panose="02020603050405020304" pitchFamily="18" charset="0"/>
                <a:cs typeface="Times New Roman" panose="02020603050405020304" pitchFamily="18" charset="0"/>
              </a:rPr>
              <a:t>“</a:t>
            </a:r>
            <a:r>
              <a:rPr lang="en-US" sz="1800" b="1" dirty="0" err="1">
                <a:solidFill>
                  <a:srgbClr val="FF0000"/>
                </a:solidFill>
                <a:latin typeface="Times New Roman" panose="02020603050405020304" pitchFamily="18" charset="0"/>
                <a:cs typeface="Times New Roman" panose="02020603050405020304" pitchFamily="18" charset="0"/>
              </a:rPr>
              <a:t>Carusel</a:t>
            </a:r>
            <a:r>
              <a:rPr lang="en-US" sz="1800" b="1" dirty="0">
                <a:solidFill>
                  <a:srgbClr val="FF0000"/>
                </a:solidFill>
                <a:latin typeface="Times New Roman" panose="02020603050405020304" pitchFamily="18" charset="0"/>
                <a:cs typeface="Times New Roman" panose="02020603050405020304" pitchFamily="18" charset="0"/>
              </a:rPr>
              <a:t> Method” </a:t>
            </a:r>
            <a:r>
              <a:rPr lang="en-US" sz="1800" dirty="0" err="1">
                <a:solidFill>
                  <a:schemeClr val="tx1"/>
                </a:solidFill>
                <a:latin typeface="Times New Roman" panose="02020603050405020304" pitchFamily="18" charset="0"/>
                <a:cs typeface="Times New Roman" panose="02020603050405020304" pitchFamily="18" charset="0"/>
              </a:rPr>
              <a:t>sau</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Metoda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Graffitti</a:t>
            </a:r>
            <a:r>
              <a:rPr lang="en-US" sz="1800" dirty="0">
                <a:solidFill>
                  <a:schemeClr val="tx1"/>
                </a:solidFill>
                <a:latin typeface="Times New Roman" panose="02020603050405020304" pitchFamily="18" charset="0"/>
                <a:cs typeface="Times New Roman" panose="02020603050405020304" pitchFamily="18" charset="0"/>
              </a:rPr>
              <a:t>  care </a:t>
            </a:r>
            <a:r>
              <a:rPr lang="en-US" sz="1800" dirty="0" err="1">
                <a:solidFill>
                  <a:schemeClr val="tx1"/>
                </a:solidFill>
                <a:latin typeface="Times New Roman" panose="02020603050405020304" pitchFamily="18" charset="0"/>
                <a:cs typeface="Times New Roman" panose="02020603050405020304" pitchFamily="18" charset="0"/>
              </a:rPr>
              <a:t>este</a:t>
            </a:r>
            <a:r>
              <a:rPr lang="en-US" sz="1800" dirty="0">
                <a:solidFill>
                  <a:schemeClr val="tx1"/>
                </a:solidFill>
                <a:latin typeface="Times New Roman" panose="02020603050405020304" pitchFamily="18" charset="0"/>
                <a:cs typeface="Times New Roman" panose="02020603050405020304" pitchFamily="18" charset="0"/>
              </a:rPr>
              <a:t> o </a:t>
            </a:r>
            <a:r>
              <a:rPr lang="en-US" sz="1800" dirty="0" err="1">
                <a:solidFill>
                  <a:schemeClr val="tx1"/>
                </a:solidFill>
                <a:latin typeface="Times New Roman" panose="02020603050405020304" pitchFamily="18" charset="0"/>
                <a:cs typeface="Times New Roman" panose="02020603050405020304" pitchFamily="18" charset="0"/>
              </a:rPr>
              <a:t>metoda</a:t>
            </a:r>
            <a:r>
              <a:rPr lang="en-US" sz="1800" dirty="0">
                <a:solidFill>
                  <a:schemeClr val="tx1"/>
                </a:solidFill>
                <a:latin typeface="Times New Roman" panose="02020603050405020304" pitchFamily="18" charset="0"/>
                <a:cs typeface="Times New Roman" panose="02020603050405020304" pitchFamily="18" charset="0"/>
              </a:rPr>
              <a:t>  de </a:t>
            </a:r>
            <a:r>
              <a:rPr lang="en-US" sz="1800" dirty="0" err="1">
                <a:solidFill>
                  <a:schemeClr val="tx1"/>
                </a:solidFill>
                <a:latin typeface="Times New Roman" panose="02020603050405020304" pitchFamily="18" charset="0"/>
                <a:cs typeface="Times New Roman" panose="02020603050405020304" pitchFamily="18" charset="0"/>
              </a:rPr>
              <a:t>colectare</a:t>
            </a:r>
            <a:r>
              <a:rPr lang="en-US" sz="1800" dirty="0">
                <a:solidFill>
                  <a:schemeClr val="tx1"/>
                </a:solidFill>
                <a:latin typeface="Times New Roman" panose="02020603050405020304" pitchFamily="18" charset="0"/>
                <a:cs typeface="Times New Roman" panose="02020603050405020304" pitchFamily="18" charset="0"/>
              </a:rPr>
              <a:t> a </a:t>
            </a:r>
            <a:r>
              <a:rPr lang="en-US" sz="1800" dirty="0" err="1">
                <a:solidFill>
                  <a:schemeClr val="tx1"/>
                </a:solidFill>
                <a:latin typeface="Times New Roman" panose="02020603050405020304" pitchFamily="18" charset="0"/>
                <a:cs typeface="Times New Roman" panose="02020603050405020304" pitchFamily="18" charset="0"/>
              </a:rPr>
              <a:t>unor</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opinii</a:t>
            </a:r>
            <a:r>
              <a:rPr lang="en-US" sz="1800" dirty="0">
                <a:solidFill>
                  <a:schemeClr val="tx1"/>
                </a:solidFill>
                <a:latin typeface="Times New Roman" panose="02020603050405020304" pitchFamily="18" charset="0"/>
                <a:cs typeface="Times New Roman" panose="02020603050405020304" pitchFamily="18" charset="0"/>
              </a:rPr>
              <a:t> legate de un </a:t>
            </a:r>
            <a:r>
              <a:rPr lang="en-US" sz="1800" dirty="0" err="1">
                <a:solidFill>
                  <a:schemeClr val="tx1"/>
                </a:solidFill>
                <a:latin typeface="Times New Roman" panose="02020603050405020304" pitchFamily="18" charset="0"/>
                <a:cs typeface="Times New Roman" panose="02020603050405020304" pitchFamily="18" charset="0"/>
              </a:rPr>
              <a:t>subiect</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poate</a:t>
            </a:r>
            <a:r>
              <a:rPr lang="en-US" sz="1800" dirty="0">
                <a:solidFill>
                  <a:schemeClr val="tx1"/>
                </a:solidFill>
                <a:latin typeface="Times New Roman" panose="02020603050405020304" pitchFamily="18" charset="0"/>
                <a:cs typeface="Times New Roman" panose="02020603050405020304" pitchFamily="18" charset="0"/>
              </a:rPr>
              <a:t> fi </a:t>
            </a:r>
            <a:r>
              <a:rPr lang="en-US" sz="1800" dirty="0" err="1">
                <a:solidFill>
                  <a:schemeClr val="tx1"/>
                </a:solidFill>
                <a:latin typeface="Times New Roman" panose="02020603050405020304" pitchFamily="18" charset="0"/>
                <a:cs typeface="Times New Roman" panose="02020603050405020304" pitchFamily="18" charset="0"/>
              </a:rPr>
              <a:t>folosit</a:t>
            </a:r>
            <a:r>
              <a:rPr lang="en-US" sz="1800" dirty="0">
                <a:solidFill>
                  <a:schemeClr val="tx1"/>
                </a:solidFill>
                <a:latin typeface="Times New Roman" panose="02020603050405020304" pitchFamily="18" charset="0"/>
                <a:cs typeface="Times New Roman" panose="02020603050405020304" pitchFamily="18" charset="0"/>
              </a:rPr>
              <a:t> in </a:t>
            </a:r>
            <a:r>
              <a:rPr lang="en-US" sz="1800" dirty="0" err="1">
                <a:solidFill>
                  <a:schemeClr val="tx1"/>
                </a:solidFill>
                <a:latin typeface="Times New Roman" panose="02020603050405020304" pitchFamily="18" charset="0"/>
                <a:cs typeface="Times New Roman" panose="02020603050405020304" pitchFamily="18" charset="0"/>
              </a:rPr>
              <a:t>lectiile</a:t>
            </a:r>
            <a:r>
              <a:rPr lang="en-US" sz="1800" dirty="0">
                <a:solidFill>
                  <a:schemeClr val="tx1"/>
                </a:solidFill>
                <a:latin typeface="Times New Roman" panose="02020603050405020304" pitchFamily="18" charset="0"/>
                <a:cs typeface="Times New Roman" panose="02020603050405020304" pitchFamily="18" charset="0"/>
              </a:rPr>
              <a:t> de </a:t>
            </a:r>
            <a:r>
              <a:rPr lang="en-US" sz="1800" dirty="0" err="1">
                <a:solidFill>
                  <a:schemeClr val="tx1"/>
                </a:solidFill>
                <a:latin typeface="Times New Roman" panose="02020603050405020304" pitchFamily="18" charset="0"/>
                <a:cs typeface="Times New Roman" panose="02020603050405020304" pitchFamily="18" charset="0"/>
              </a:rPr>
              <a:t>fixare</a:t>
            </a:r>
            <a:r>
              <a:rPr lang="en-US" sz="1800" dirty="0">
                <a:solidFill>
                  <a:schemeClr val="tx1"/>
                </a:solidFill>
                <a:latin typeface="Times New Roman" panose="02020603050405020304" pitchFamily="18" charset="0"/>
                <a:cs typeface="Times New Roman" panose="02020603050405020304" pitchFamily="18" charset="0"/>
              </a:rPr>
              <a:t> a </a:t>
            </a:r>
            <a:r>
              <a:rPr lang="en-US" sz="1800" dirty="0" err="1">
                <a:solidFill>
                  <a:schemeClr val="tx1"/>
                </a:solidFill>
                <a:latin typeface="Times New Roman" panose="02020603050405020304" pitchFamily="18" charset="0"/>
                <a:cs typeface="Times New Roman" panose="02020603050405020304" pitchFamily="18" charset="0"/>
              </a:rPr>
              <a:t>cunostintelor</a:t>
            </a:r>
            <a:r>
              <a:rPr lang="en-US" sz="1800" dirty="0">
                <a:solidFill>
                  <a:schemeClr val="tx1"/>
                </a:solidFill>
                <a:latin typeface="Times New Roman" panose="02020603050405020304" pitchFamily="18" charset="0"/>
                <a:cs typeface="Times New Roman" panose="02020603050405020304" pitchFamily="18" charset="0"/>
              </a:rPr>
              <a:t> , un </a:t>
            </a:r>
            <a:r>
              <a:rPr lang="en-US" sz="1800" dirty="0" err="1">
                <a:solidFill>
                  <a:schemeClr val="tx1"/>
                </a:solidFill>
                <a:latin typeface="Times New Roman" panose="02020603050405020304" pitchFamily="18" charset="0"/>
                <a:cs typeface="Times New Roman" panose="02020603050405020304" pitchFamily="18" charset="0"/>
              </a:rPr>
              <a:t>fel</a:t>
            </a:r>
            <a:r>
              <a:rPr lang="en-US" sz="1800" dirty="0">
                <a:solidFill>
                  <a:schemeClr val="tx1"/>
                </a:solidFill>
                <a:latin typeface="Times New Roman" panose="02020603050405020304" pitchFamily="18" charset="0"/>
                <a:cs typeface="Times New Roman" panose="02020603050405020304" pitchFamily="18" charset="0"/>
              </a:rPr>
              <a:t> de </a:t>
            </a:r>
            <a:r>
              <a:rPr lang="en-US" sz="1800" dirty="0" err="1">
                <a:solidFill>
                  <a:schemeClr val="tx1"/>
                </a:solidFill>
                <a:latin typeface="Times New Roman" panose="02020603050405020304" pitchFamily="18" charset="0"/>
                <a:cs typeface="Times New Roman" panose="02020603050405020304" pitchFamily="18" charset="0"/>
              </a:rPr>
              <a:t>Turul</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Galeriei</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unde</a:t>
            </a:r>
            <a:r>
              <a:rPr lang="en-US" sz="1800" dirty="0">
                <a:solidFill>
                  <a:schemeClr val="tx1"/>
                </a:solidFill>
                <a:latin typeface="Times New Roman" panose="02020603050405020304" pitchFamily="18" charset="0"/>
                <a:cs typeface="Times New Roman" panose="02020603050405020304" pitchFamily="18" charset="0"/>
              </a:rPr>
              <a:t> se </a:t>
            </a:r>
            <a:r>
              <a:rPr lang="en-US" sz="1800" dirty="0" err="1">
                <a:solidFill>
                  <a:schemeClr val="tx1"/>
                </a:solidFill>
                <a:latin typeface="Times New Roman" panose="02020603050405020304" pitchFamily="18" charset="0"/>
                <a:cs typeface="Times New Roman" panose="02020603050405020304" pitchFamily="18" charset="0"/>
              </a:rPr>
              <a:t>lucreaza</a:t>
            </a:r>
            <a:r>
              <a:rPr lang="en-US" sz="1800" dirty="0">
                <a:solidFill>
                  <a:schemeClr val="tx1"/>
                </a:solidFill>
                <a:latin typeface="Times New Roman" panose="02020603050405020304" pitchFamily="18" charset="0"/>
                <a:cs typeface="Times New Roman" panose="02020603050405020304" pitchFamily="18" charset="0"/>
              </a:rPr>
              <a:t> pe </a:t>
            </a:r>
            <a:r>
              <a:rPr lang="en-US" sz="1800" dirty="0" err="1">
                <a:solidFill>
                  <a:schemeClr val="tx1"/>
                </a:solidFill>
                <a:latin typeface="Times New Roman" panose="02020603050405020304" pitchFamily="18" charset="0"/>
                <a:cs typeface="Times New Roman" panose="02020603050405020304" pitchFamily="18" charset="0"/>
              </a:rPr>
              <a:t>grupe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profesorul</a:t>
            </a:r>
            <a:r>
              <a:rPr lang="en-US" sz="1800" dirty="0">
                <a:solidFill>
                  <a:schemeClr val="tx1"/>
                </a:solidFill>
                <a:latin typeface="Times New Roman" panose="02020603050405020304" pitchFamily="18" charset="0"/>
                <a:cs typeface="Times New Roman" panose="02020603050405020304" pitchFamily="18" charset="0"/>
              </a:rPr>
              <a:t> are </a:t>
            </a:r>
            <a:r>
              <a:rPr lang="en-US" sz="1800" dirty="0" err="1">
                <a:solidFill>
                  <a:schemeClr val="tx1"/>
                </a:solidFill>
                <a:latin typeface="Times New Roman" panose="02020603050405020304" pitchFamily="18" charset="0"/>
                <a:cs typeface="Times New Roman" panose="02020603050405020304" pitchFamily="18" charset="0"/>
              </a:rPr>
              <a:t>rolul</a:t>
            </a:r>
            <a:r>
              <a:rPr lang="en-US" sz="1800" dirty="0">
                <a:solidFill>
                  <a:schemeClr val="tx1"/>
                </a:solidFill>
                <a:latin typeface="Times New Roman" panose="02020603050405020304" pitchFamily="18" charset="0"/>
                <a:cs typeface="Times New Roman" panose="02020603050405020304" pitchFamily="18" charset="0"/>
              </a:rPr>
              <a:t> de a </a:t>
            </a:r>
            <a:r>
              <a:rPr lang="en-US" sz="1800" dirty="0" err="1">
                <a:solidFill>
                  <a:schemeClr val="tx1"/>
                </a:solidFill>
                <a:latin typeface="Times New Roman" panose="02020603050405020304" pitchFamily="18" charset="0"/>
                <a:cs typeface="Times New Roman" panose="02020603050405020304" pitchFamily="18" charset="0"/>
              </a:rPr>
              <a:t>coordona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desfasurarea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discutiilor</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si</a:t>
            </a:r>
            <a:r>
              <a:rPr lang="en-US" sz="1800" dirty="0">
                <a:solidFill>
                  <a:schemeClr val="tx1"/>
                </a:solidFill>
                <a:latin typeface="Times New Roman" panose="02020603050405020304" pitchFamily="18" charset="0"/>
                <a:cs typeface="Times New Roman" panose="02020603050405020304" pitchFamily="18" charset="0"/>
              </a:rPr>
              <a:t> de a </a:t>
            </a:r>
            <a:r>
              <a:rPr lang="en-US" sz="1800" dirty="0" err="1">
                <a:solidFill>
                  <a:schemeClr val="tx1"/>
                </a:solidFill>
                <a:latin typeface="Times New Roman" panose="02020603050405020304" pitchFamily="18" charset="0"/>
                <a:cs typeface="Times New Roman" panose="02020603050405020304" pitchFamily="18" charset="0"/>
              </a:rPr>
              <a:t>oferi</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informatii</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suplimentare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acolo</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unde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este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cazul</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Aceasta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metoda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incurajeaza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participarea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tuturor</a:t>
            </a:r>
            <a:r>
              <a:rPr lang="en-US" sz="1800" dirty="0">
                <a:solidFill>
                  <a:schemeClr val="tx1"/>
                </a:solidFill>
                <a:latin typeface="Times New Roman" panose="02020603050405020304" pitchFamily="18" charset="0"/>
                <a:cs typeface="Times New Roman" panose="02020603050405020304" pitchFamily="18" charset="0"/>
              </a:rPr>
              <a:t>. </a:t>
            </a:r>
            <a:br>
              <a:rPr lang="en-US" sz="1800" dirty="0">
                <a:solidFill>
                  <a:schemeClr val="tx1"/>
                </a:solidFill>
                <a:latin typeface="Times New Roman" panose="02020603050405020304" pitchFamily="18" charset="0"/>
                <a:cs typeface="Times New Roman" panose="02020603050405020304" pitchFamily="18" charset="0"/>
              </a:rPr>
            </a:br>
            <a:r>
              <a:rPr lang="en-US" sz="1800" dirty="0">
                <a:solidFill>
                  <a:schemeClr val="tx1"/>
                </a:solidFill>
                <a:latin typeface="Times New Roman" panose="02020603050405020304" pitchFamily="18" charset="0"/>
                <a:cs typeface="Times New Roman" panose="02020603050405020304" pitchFamily="18" charset="0"/>
              </a:rPr>
              <a:t>(Ce </a:t>
            </a:r>
            <a:r>
              <a:rPr lang="en-US" sz="1800" dirty="0" err="1">
                <a:solidFill>
                  <a:schemeClr val="tx1"/>
                </a:solidFill>
                <a:latin typeface="Times New Roman" panose="02020603050405020304" pitchFamily="18" charset="0"/>
                <a:cs typeface="Times New Roman" panose="02020603050405020304" pitchFamily="18" charset="0"/>
              </a:rPr>
              <a:t>asteptari</a:t>
            </a:r>
            <a:r>
              <a:rPr lang="en-US" sz="1800" dirty="0">
                <a:solidFill>
                  <a:schemeClr val="tx1"/>
                </a:solidFill>
                <a:latin typeface="Times New Roman" panose="02020603050405020304" pitchFamily="18" charset="0"/>
                <a:cs typeface="Times New Roman" panose="02020603050405020304" pitchFamily="18" charset="0"/>
              </a:rPr>
              <a:t> ai?/ Cu </a:t>
            </a:r>
            <a:r>
              <a:rPr lang="en-US" sz="1800" dirty="0" err="1">
                <a:solidFill>
                  <a:schemeClr val="tx1"/>
                </a:solidFill>
                <a:latin typeface="Times New Roman" panose="02020603050405020304" pitchFamily="18" charset="0"/>
                <a:cs typeface="Times New Roman" panose="02020603050405020304" pitchFamily="18" charset="0"/>
              </a:rPr>
              <a:t>ce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contribui</a:t>
            </a:r>
            <a:r>
              <a:rPr lang="en-US" sz="1800" dirty="0">
                <a:solidFill>
                  <a:schemeClr val="tx1"/>
                </a:solidFill>
                <a:latin typeface="Times New Roman" panose="02020603050405020304" pitchFamily="18" charset="0"/>
                <a:cs typeface="Times New Roman" panose="02020603050405020304" pitchFamily="18" charset="0"/>
              </a:rPr>
              <a:t>?/ Ce </a:t>
            </a:r>
            <a:r>
              <a:rPr lang="en-US" sz="1800" dirty="0" err="1">
                <a:solidFill>
                  <a:schemeClr val="tx1"/>
                </a:solidFill>
                <a:latin typeface="Times New Roman" panose="02020603050405020304" pitchFamily="18" charset="0"/>
                <a:cs typeface="Times New Roman" panose="02020603050405020304" pitchFamily="18" charset="0"/>
              </a:rPr>
              <a:t>temeri</a:t>
            </a:r>
            <a:r>
              <a:rPr lang="en-US" sz="1800" dirty="0">
                <a:solidFill>
                  <a:schemeClr val="tx1"/>
                </a:solidFill>
                <a:latin typeface="Times New Roman" panose="02020603050405020304" pitchFamily="18" charset="0"/>
                <a:cs typeface="Times New Roman" panose="02020603050405020304" pitchFamily="18" charset="0"/>
              </a:rPr>
              <a:t> ai ?/ Reguli- 4 coli/</a:t>
            </a:r>
            <a:r>
              <a:rPr lang="en-US" sz="1800" dirty="0" err="1">
                <a:solidFill>
                  <a:schemeClr val="tx1"/>
                </a:solidFill>
                <a:latin typeface="Times New Roman" panose="02020603050405020304" pitchFamily="18" charset="0"/>
                <a:cs typeface="Times New Roman" panose="02020603050405020304" pitchFamily="18" charset="0"/>
              </a:rPr>
              <a:t>rotim</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oamenii</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sau</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rotim</a:t>
            </a:r>
            <a:r>
              <a:rPr lang="en-US" sz="1800" dirty="0">
                <a:solidFill>
                  <a:schemeClr val="tx1"/>
                </a:solidFill>
                <a:latin typeface="Times New Roman" panose="02020603050405020304" pitchFamily="18" charset="0"/>
                <a:cs typeface="Times New Roman" panose="02020603050405020304" pitchFamily="18" charset="0"/>
              </a:rPr>
              <a:t> collie cu </a:t>
            </a:r>
            <a:r>
              <a:rPr lang="en-US" sz="1800" dirty="0" err="1">
                <a:solidFill>
                  <a:schemeClr val="tx1"/>
                </a:solidFill>
                <a:latin typeface="Times New Roman" panose="02020603050405020304" pitchFamily="18" charset="0"/>
                <a:cs typeface="Times New Roman" panose="02020603050405020304" pitchFamily="18" charset="0"/>
              </a:rPr>
              <a:t>intrebari</a:t>
            </a:r>
            <a:r>
              <a:rPr lang="en-US" sz="1800" dirty="0">
                <a:solidFill>
                  <a:schemeClr val="tx1"/>
                </a:solidFill>
                <a:latin typeface="Times New Roman" panose="02020603050405020304" pitchFamily="18" charset="0"/>
                <a:cs typeface="Times New Roman" panose="02020603050405020304" pitchFamily="18" charset="0"/>
              </a:rPr>
              <a:t>)</a:t>
            </a:r>
            <a:br>
              <a:rPr lang="en-US" sz="1800" dirty="0">
                <a:solidFill>
                  <a:schemeClr val="tx1"/>
                </a:solidFill>
                <a:latin typeface="Times New Roman" panose="02020603050405020304" pitchFamily="18" charset="0"/>
                <a:cs typeface="Times New Roman" panose="02020603050405020304" pitchFamily="18" charset="0"/>
              </a:rPr>
            </a:br>
            <a:r>
              <a:rPr lang="en-US" sz="1800" dirty="0">
                <a:solidFill>
                  <a:schemeClr val="tx1"/>
                </a:solidFill>
                <a:latin typeface="Times New Roman" panose="02020603050405020304" pitchFamily="18" charset="0"/>
                <a:cs typeface="Times New Roman" panose="02020603050405020304" pitchFamily="18" charset="0"/>
              </a:rPr>
              <a:t>-</a:t>
            </a:r>
            <a:r>
              <a:rPr lang="en-US" sz="1800" i="1" u="sng" dirty="0" err="1">
                <a:solidFill>
                  <a:schemeClr val="tx1"/>
                </a:solidFill>
                <a:latin typeface="Times New Roman" panose="02020603050405020304" pitchFamily="18" charset="0"/>
                <a:cs typeface="Times New Roman" panose="02020603050405020304" pitchFamily="18" charset="0"/>
              </a:rPr>
              <a:t>Discutii</a:t>
            </a:r>
            <a:r>
              <a:rPr lang="en-US" sz="1800" i="1" u="sng" dirty="0">
                <a:solidFill>
                  <a:schemeClr val="tx1"/>
                </a:solidFill>
                <a:latin typeface="Times New Roman" panose="02020603050405020304" pitchFamily="18" charset="0"/>
                <a:cs typeface="Times New Roman" panose="02020603050405020304" pitchFamily="18" charset="0"/>
              </a:rPr>
              <a:t> pe </a:t>
            </a:r>
            <a:r>
              <a:rPr lang="en-US" sz="1800" i="1" u="sng" dirty="0" err="1">
                <a:solidFill>
                  <a:schemeClr val="tx1"/>
                </a:solidFill>
                <a:latin typeface="Times New Roman" panose="02020603050405020304" pitchFamily="18" charset="0"/>
                <a:cs typeface="Times New Roman" panose="02020603050405020304" pitchFamily="18" charset="0"/>
              </a:rPr>
              <a:t>marginea</a:t>
            </a:r>
            <a:r>
              <a:rPr lang="en-US" sz="1800" i="1" u="sng" dirty="0">
                <a:solidFill>
                  <a:schemeClr val="tx1"/>
                </a:solidFill>
                <a:latin typeface="Times New Roman" panose="02020603050405020304" pitchFamily="18" charset="0"/>
                <a:cs typeface="Times New Roman" panose="02020603050405020304" pitchFamily="18" charset="0"/>
              </a:rPr>
              <a:t> </a:t>
            </a:r>
            <a:r>
              <a:rPr lang="en-US" sz="1800" i="1" u="sng" dirty="0" err="1">
                <a:solidFill>
                  <a:schemeClr val="tx1"/>
                </a:solidFill>
                <a:latin typeface="Times New Roman" panose="02020603050405020304" pitchFamily="18" charset="0"/>
                <a:cs typeface="Times New Roman" panose="02020603050405020304" pitchFamily="18" charset="0"/>
              </a:rPr>
              <a:t>intrebarii</a:t>
            </a:r>
            <a:r>
              <a:rPr lang="en-US" sz="1800" dirty="0" err="1">
                <a:solidFill>
                  <a:schemeClr val="tx1"/>
                </a:solidFill>
                <a:latin typeface="Times New Roman" panose="02020603050405020304" pitchFamily="18" charset="0"/>
                <a:cs typeface="Times New Roman" panose="02020603050405020304" pitchFamily="18" charset="0"/>
              </a:rPr>
              <a:t>”</a:t>
            </a:r>
            <a:r>
              <a:rPr lang="en-US" sz="1800" b="1" dirty="0" err="1">
                <a:solidFill>
                  <a:schemeClr val="tx1"/>
                </a:solidFill>
                <a:latin typeface="Times New Roman" panose="02020603050405020304" pitchFamily="18" charset="0"/>
                <a:cs typeface="Times New Roman" panose="02020603050405020304" pitchFamily="18" charset="0"/>
              </a:rPr>
              <a:t>Ce</a:t>
            </a:r>
            <a:r>
              <a:rPr lang="en-US" sz="1800" b="1" dirty="0">
                <a:solidFill>
                  <a:schemeClr val="tx1"/>
                </a:solidFill>
                <a:latin typeface="Times New Roman" panose="02020603050405020304" pitchFamily="18" charset="0"/>
                <a:cs typeface="Times New Roman" panose="02020603050405020304" pitchFamily="18" charset="0"/>
              </a:rPr>
              <a:t> </a:t>
            </a:r>
            <a:r>
              <a:rPr lang="en-US" sz="1800" b="1" dirty="0" err="1">
                <a:solidFill>
                  <a:schemeClr val="tx1"/>
                </a:solidFill>
                <a:latin typeface="Times New Roman" panose="02020603050405020304" pitchFamily="18" charset="0"/>
                <a:cs typeface="Times New Roman" panose="02020603050405020304" pitchFamily="18" charset="0"/>
              </a:rPr>
              <a:t>este</a:t>
            </a:r>
            <a:r>
              <a:rPr lang="en-US" sz="1800" b="1" dirty="0">
                <a:solidFill>
                  <a:schemeClr val="tx1"/>
                </a:solidFill>
                <a:latin typeface="Times New Roman" panose="02020603050405020304" pitchFamily="18" charset="0"/>
                <a:cs typeface="Times New Roman" panose="02020603050405020304" pitchFamily="18" charset="0"/>
              </a:rPr>
              <a:t> </a:t>
            </a:r>
            <a:r>
              <a:rPr lang="en-US" sz="1800" b="1" dirty="0" err="1">
                <a:solidFill>
                  <a:schemeClr val="tx1"/>
                </a:solidFill>
                <a:latin typeface="Times New Roman" panose="02020603050405020304" pitchFamily="18" charset="0"/>
                <a:cs typeface="Times New Roman" panose="02020603050405020304" pitchFamily="18" charset="0"/>
              </a:rPr>
              <a:t>cultura</a:t>
            </a:r>
            <a:r>
              <a:rPr lang="en-US" sz="1800" b="1" dirty="0">
                <a:solidFill>
                  <a:schemeClr val="tx1"/>
                </a:solidFill>
                <a:latin typeface="Times New Roman" panose="02020603050405020304" pitchFamily="18" charset="0"/>
                <a:cs typeface="Times New Roman" panose="02020603050405020304" pitchFamily="18" charset="0"/>
              </a:rPr>
              <a:t>?”</a:t>
            </a:r>
            <a:br>
              <a:rPr lang="en-US" sz="1800" dirty="0">
                <a:solidFill>
                  <a:schemeClr val="tx1"/>
                </a:solidFill>
                <a:latin typeface="Times New Roman" panose="02020603050405020304" pitchFamily="18" charset="0"/>
                <a:cs typeface="Times New Roman" panose="02020603050405020304" pitchFamily="18" charset="0"/>
              </a:rPr>
            </a:br>
            <a:r>
              <a:rPr lang="en-US" sz="1800" dirty="0">
                <a:solidFill>
                  <a:schemeClr val="tx1"/>
                </a:solidFill>
                <a:latin typeface="Times New Roman" panose="02020603050405020304" pitchFamily="18" charset="0"/>
                <a:cs typeface="Times New Roman" panose="02020603050405020304" pitchFamily="18" charset="0"/>
              </a:rPr>
              <a:t>-</a:t>
            </a:r>
            <a:r>
              <a:rPr lang="en-US" sz="1800" i="1" u="sng" dirty="0" err="1">
                <a:solidFill>
                  <a:schemeClr val="tx1"/>
                </a:solidFill>
                <a:latin typeface="Times New Roman" panose="02020603050405020304" pitchFamily="18" charset="0"/>
                <a:cs typeface="Times New Roman" panose="02020603050405020304" pitchFamily="18" charset="0"/>
              </a:rPr>
              <a:t>Prezentarea</a:t>
            </a:r>
            <a:r>
              <a:rPr lang="en-US" sz="1800" dirty="0">
                <a:solidFill>
                  <a:schemeClr val="tx1"/>
                </a:solidFill>
                <a:latin typeface="Times New Roman" panose="02020603050405020304" pitchFamily="18" charset="0"/>
                <a:cs typeface="Times New Roman" panose="02020603050405020304" pitchFamily="18" charset="0"/>
              </a:rPr>
              <a:t> </a:t>
            </a:r>
            <a:r>
              <a:rPr lang="en-US" sz="1800" b="1" dirty="0" err="1">
                <a:solidFill>
                  <a:schemeClr val="tx1"/>
                </a:solidFill>
                <a:latin typeface="Times New Roman" panose="02020603050405020304" pitchFamily="18" charset="0"/>
                <a:cs typeface="Times New Roman" panose="02020603050405020304" pitchFamily="18" charset="0"/>
              </a:rPr>
              <a:t>icebergului</a:t>
            </a:r>
            <a:r>
              <a:rPr lang="en-US" sz="1800" b="1" dirty="0">
                <a:solidFill>
                  <a:schemeClr val="tx1"/>
                </a:solidFill>
                <a:latin typeface="Times New Roman" panose="02020603050405020304" pitchFamily="18" charset="0"/>
                <a:cs typeface="Times New Roman" panose="02020603050405020304" pitchFamily="18" charset="0"/>
              </a:rPr>
              <a:t> cultural </a:t>
            </a:r>
            <a:r>
              <a:rPr lang="en-US" sz="1800" dirty="0">
                <a:solidFill>
                  <a:schemeClr val="tx1"/>
                </a:solidFill>
                <a:latin typeface="Times New Roman" panose="02020603050405020304" pitchFamily="18" charset="0"/>
                <a:cs typeface="Times New Roman" panose="02020603050405020304" pitchFamily="18" charset="0"/>
              </a:rPr>
              <a:t>(</a:t>
            </a:r>
            <a:r>
              <a:rPr lang="en-US" sz="1800" dirty="0" err="1">
                <a:solidFill>
                  <a:schemeClr val="tx1"/>
                </a:solidFill>
                <a:latin typeface="Times New Roman" panose="02020603050405020304" pitchFamily="18" charset="0"/>
                <a:cs typeface="Times New Roman" panose="02020603050405020304" pitchFamily="18" charset="0"/>
              </a:rPr>
              <a:t>cele</a:t>
            </a:r>
            <a:r>
              <a:rPr lang="en-US" sz="1800" dirty="0">
                <a:solidFill>
                  <a:schemeClr val="tx1"/>
                </a:solidFill>
                <a:latin typeface="Times New Roman" panose="02020603050405020304" pitchFamily="18" charset="0"/>
                <a:cs typeface="Times New Roman" panose="02020603050405020304" pitchFamily="18" charset="0"/>
              </a:rPr>
              <a:t> 3 </a:t>
            </a:r>
            <a:r>
              <a:rPr lang="en-US" sz="1800" dirty="0" err="1">
                <a:solidFill>
                  <a:schemeClr val="tx1"/>
                </a:solidFill>
                <a:latin typeface="Times New Roman" panose="02020603050405020304" pitchFamily="18" charset="0"/>
                <a:cs typeface="Times New Roman" panose="02020603050405020304" pitchFamily="18" charset="0"/>
              </a:rPr>
              <a:t>tipuri</a:t>
            </a:r>
            <a:r>
              <a:rPr lang="en-US" sz="1800" dirty="0">
                <a:solidFill>
                  <a:schemeClr val="tx1"/>
                </a:solidFill>
                <a:latin typeface="Times New Roman" panose="02020603050405020304" pitchFamily="18" charset="0"/>
                <a:cs typeface="Times New Roman" panose="02020603050405020304" pitchFamily="18" charset="0"/>
              </a:rPr>
              <a:t> de </a:t>
            </a:r>
            <a:r>
              <a:rPr lang="en-US" sz="1800" dirty="0" err="1">
                <a:solidFill>
                  <a:schemeClr val="tx1"/>
                </a:solidFill>
                <a:latin typeface="Times New Roman" panose="02020603050405020304" pitchFamily="18" charset="0"/>
                <a:cs typeface="Times New Roman" panose="02020603050405020304" pitchFamily="18" charset="0"/>
              </a:rPr>
              <a:t>cultura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vizibila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mancare</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arta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limba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traditii</a:t>
            </a:r>
            <a:r>
              <a:rPr lang="en-US" sz="1800" dirty="0">
                <a:solidFill>
                  <a:schemeClr val="tx1"/>
                </a:solidFill>
                <a:latin typeface="Times New Roman" panose="02020603050405020304" pitchFamily="18" charset="0"/>
                <a:cs typeface="Times New Roman" panose="02020603050405020304" pitchFamily="18" charset="0"/>
              </a:rPr>
              <a:t>, dans; </a:t>
            </a:r>
            <a:r>
              <a:rPr lang="en-US" sz="1800" dirty="0" err="1">
                <a:solidFill>
                  <a:schemeClr val="tx1"/>
                </a:solidFill>
                <a:latin typeface="Times New Roman" panose="02020603050405020304" pitchFamily="18" charset="0"/>
                <a:cs typeface="Times New Roman" panose="02020603050405020304" pitchFamily="18" charset="0"/>
              </a:rPr>
              <a:t>nevazuta</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valori</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si</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convingeri</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si</a:t>
            </a:r>
            <a:r>
              <a:rPr lang="en-US" sz="1800" dirty="0">
                <a:solidFill>
                  <a:schemeClr val="tx1"/>
                </a:solidFill>
                <a:latin typeface="Times New Roman" panose="02020603050405020304" pitchFamily="18" charset="0"/>
                <a:cs typeface="Times New Roman" panose="02020603050405020304" pitchFamily="18" charset="0"/>
              </a:rPr>
              <a:t> profunda- </a:t>
            </a:r>
            <a:r>
              <a:rPr lang="en-US" sz="1800" dirty="0" err="1">
                <a:solidFill>
                  <a:schemeClr val="tx1"/>
                </a:solidFill>
                <a:latin typeface="Times New Roman" panose="02020603050405020304" pitchFamily="18" charset="0"/>
                <a:cs typeface="Times New Roman" panose="02020603050405020304" pitchFamily="18" charset="0"/>
              </a:rPr>
              <a:t>valori</a:t>
            </a:r>
            <a:r>
              <a:rPr lang="en-US" sz="1800" dirty="0">
                <a:solidFill>
                  <a:schemeClr val="tx1"/>
                </a:solidFill>
                <a:latin typeface="Times New Roman" panose="02020603050405020304" pitchFamily="18" charset="0"/>
                <a:cs typeface="Times New Roman" panose="02020603050405020304" pitchFamily="18" charset="0"/>
              </a:rPr>
              <a:t> </a:t>
            </a:r>
            <a:r>
              <a:rPr lang="en-US" sz="1800" dirty="0" err="1">
                <a:solidFill>
                  <a:schemeClr val="tx1"/>
                </a:solidFill>
                <a:latin typeface="Times New Roman" panose="02020603050405020304" pitchFamily="18" charset="0"/>
                <a:cs typeface="Times New Roman" panose="02020603050405020304" pitchFamily="18" charset="0"/>
              </a:rPr>
              <a:t>fundamentale</a:t>
            </a:r>
            <a:r>
              <a:rPr lang="en-US" sz="1800" dirty="0">
                <a:solidFill>
                  <a:schemeClr val="tx1"/>
                </a:solidFill>
                <a:latin typeface="Times New Roman" panose="02020603050405020304" pitchFamily="18" charset="0"/>
                <a:cs typeface="Times New Roman" panose="02020603050405020304" pitchFamily="18" charset="0"/>
              </a:rPr>
              <a:t>)</a:t>
            </a:r>
            <a:br>
              <a:rPr lang="en-US" sz="2000" dirty="0">
                <a:solidFill>
                  <a:schemeClr val="tx1"/>
                </a:solidFill>
                <a:latin typeface="Times New Roman" panose="02020603050405020304" pitchFamily="18" charset="0"/>
                <a:cs typeface="Times New Roman" panose="02020603050405020304" pitchFamily="18" charset="0"/>
              </a:rPr>
            </a:b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5" name="Rectangle 3">
            <a:extLst>
              <a:ext uri="{FF2B5EF4-FFF2-40B4-BE49-F238E27FC236}">
                <a16:creationId xmlns:a16="http://schemas.microsoft.com/office/drawing/2014/main" id="{2891DF2A-4ED5-4CD0-9463-0E2C0B11D7AC}"/>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o-RO" altLang="en-US" sz="1800" b="0" i="0" u="none" strike="noStrike" cap="none" normalizeH="0" baseline="0" dirty="0">
              <a:ln>
                <a:noFill/>
              </a:ln>
              <a:solidFill>
                <a:schemeClr val="tx1"/>
              </a:solidFill>
              <a:effectLst/>
              <a:latin typeface="Arial" panose="020B0604020202020204" pitchFamily="34" charset="0"/>
            </a:endParaRPr>
          </a:p>
        </p:txBody>
      </p:sp>
      <p:pic>
        <p:nvPicPr>
          <p:cNvPr id="9" name="Picture 8">
            <a:extLst>
              <a:ext uri="{FF2B5EF4-FFF2-40B4-BE49-F238E27FC236}">
                <a16:creationId xmlns:a16="http://schemas.microsoft.com/office/drawing/2014/main" id="{3A67C75F-B504-0F49-388C-75113FCB63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167312">
            <a:off x="9511747" y="2347061"/>
            <a:ext cx="2350397" cy="2630142"/>
          </a:xfrm>
          <a:prstGeom prst="rect">
            <a:avLst/>
          </a:prstGeom>
        </p:spPr>
      </p:pic>
      <p:pic>
        <p:nvPicPr>
          <p:cNvPr id="11" name="Picture 10">
            <a:extLst>
              <a:ext uri="{FF2B5EF4-FFF2-40B4-BE49-F238E27FC236}">
                <a16:creationId xmlns:a16="http://schemas.microsoft.com/office/drawing/2014/main" id="{496F9E00-249F-66F7-98FE-D4E8ABEC93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518601">
            <a:off x="6796965" y="4617653"/>
            <a:ext cx="2765770" cy="2053879"/>
          </a:xfrm>
          <a:prstGeom prst="rect">
            <a:avLst/>
          </a:prstGeom>
        </p:spPr>
      </p:pic>
      <p:pic>
        <p:nvPicPr>
          <p:cNvPr id="13" name="Picture 12">
            <a:extLst>
              <a:ext uri="{FF2B5EF4-FFF2-40B4-BE49-F238E27FC236}">
                <a16:creationId xmlns:a16="http://schemas.microsoft.com/office/drawing/2014/main" id="{1A225884-637A-E5A3-D697-A4C338272C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4266">
            <a:off x="3282464" y="4864202"/>
            <a:ext cx="2692173" cy="2156791"/>
          </a:xfrm>
          <a:prstGeom prst="rect">
            <a:avLst/>
          </a:prstGeom>
        </p:spPr>
      </p:pic>
      <p:pic>
        <p:nvPicPr>
          <p:cNvPr id="15" name="Picture 14">
            <a:extLst>
              <a:ext uri="{FF2B5EF4-FFF2-40B4-BE49-F238E27FC236}">
                <a16:creationId xmlns:a16="http://schemas.microsoft.com/office/drawing/2014/main" id="{AE9ACB16-4913-6FCE-6717-FF61B0B619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44901">
            <a:off x="909076" y="4426826"/>
            <a:ext cx="1883820" cy="2331784"/>
          </a:xfrm>
          <a:prstGeom prst="rect">
            <a:avLst/>
          </a:prstGeom>
        </p:spPr>
      </p:pic>
    </p:spTree>
    <p:extLst>
      <p:ext uri="{BB962C8B-B14F-4D97-AF65-F5344CB8AC3E}">
        <p14:creationId xmlns:p14="http://schemas.microsoft.com/office/powerpoint/2010/main" val="3651790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CB102-CC6F-43A3-A78A-067B5FDBAB2D}"/>
              </a:ext>
            </a:extLst>
          </p:cNvPr>
          <p:cNvSpPr>
            <a:spLocks noGrp="1"/>
          </p:cNvSpPr>
          <p:nvPr>
            <p:ph type="title"/>
          </p:nvPr>
        </p:nvSpPr>
        <p:spPr>
          <a:xfrm>
            <a:off x="677333" y="609600"/>
            <a:ext cx="7845565" cy="5284304"/>
          </a:xfrm>
        </p:spPr>
        <p:txBody>
          <a:bodyPr>
            <a:normAutofit/>
          </a:bodyPr>
          <a:lstStyle/>
          <a:p>
            <a:r>
              <a:rPr lang="en-US" sz="2000" b="1" dirty="0">
                <a:solidFill>
                  <a:schemeClr val="tx1"/>
                </a:solidFill>
                <a:latin typeface="Times New Roman" panose="02020603050405020304" pitchFamily="18" charset="0"/>
                <a:cs typeface="Times New Roman" panose="02020603050405020304" pitchFamily="18" charset="0"/>
              </a:rPr>
              <a:t>	</a:t>
            </a:r>
            <a:r>
              <a:rPr lang="ro-RO" sz="2000" b="1" dirty="0">
                <a:solidFill>
                  <a:schemeClr val="tx1"/>
                </a:solidFill>
                <a:latin typeface="Times New Roman" panose="02020603050405020304" pitchFamily="18" charset="0"/>
                <a:cs typeface="Times New Roman" panose="02020603050405020304" pitchFamily="18" charset="0"/>
              </a:rPr>
              <a:t>ZIUA </a:t>
            </a:r>
            <a:r>
              <a:rPr lang="en-US" sz="2000" b="1" dirty="0">
                <a:solidFill>
                  <a:schemeClr val="tx1"/>
                </a:solidFill>
                <a:latin typeface="Times New Roman" panose="02020603050405020304" pitchFamily="18" charset="0"/>
                <a:cs typeface="Times New Roman" panose="02020603050405020304" pitchFamily="18" charset="0"/>
              </a:rPr>
              <a:t>2</a:t>
            </a:r>
            <a:br>
              <a:rPr lang="en-US" sz="2000" b="1" dirty="0">
                <a:solidFill>
                  <a:schemeClr val="tx1"/>
                </a:solidFill>
                <a:latin typeface="Times New Roman" panose="02020603050405020304" pitchFamily="18" charset="0"/>
                <a:cs typeface="Times New Roman" panose="02020603050405020304" pitchFamily="18" charset="0"/>
              </a:rPr>
            </a:br>
            <a:r>
              <a:rPr lang="en-US" sz="2000" b="1" dirty="0">
                <a:solidFill>
                  <a:schemeClr val="tx1"/>
                </a:solidFill>
                <a:latin typeface="Times New Roman" panose="02020603050405020304" pitchFamily="18" charset="0"/>
                <a:cs typeface="Times New Roman" panose="02020603050405020304" pitchFamily="18" charset="0"/>
              </a:rPr>
              <a:t>-</a:t>
            </a:r>
            <a:r>
              <a:rPr lang="en-US" sz="2000" i="1" u="sng" dirty="0" err="1">
                <a:solidFill>
                  <a:schemeClr val="tx1"/>
                </a:solidFill>
                <a:latin typeface="Times New Roman" panose="02020603050405020304" pitchFamily="18" charset="0"/>
                <a:cs typeface="Times New Roman" panose="02020603050405020304" pitchFamily="18" charset="0"/>
              </a:rPr>
              <a:t>Legatura</a:t>
            </a:r>
            <a:r>
              <a:rPr lang="en-US" sz="2000" i="1" u="sng" dirty="0">
                <a:solidFill>
                  <a:schemeClr val="tx1"/>
                </a:solidFill>
                <a:latin typeface="Times New Roman" panose="02020603050405020304" pitchFamily="18" charset="0"/>
                <a:cs typeface="Times New Roman" panose="02020603050405020304" pitchFamily="18" charset="0"/>
              </a:rPr>
              <a:t> </a:t>
            </a:r>
            <a:r>
              <a:rPr lang="en-US" sz="2000" i="1" u="sng" dirty="0" err="1">
                <a:solidFill>
                  <a:schemeClr val="tx1"/>
                </a:solidFill>
                <a:latin typeface="Times New Roman" panose="02020603050405020304" pitchFamily="18" charset="0"/>
                <a:cs typeface="Times New Roman" panose="02020603050405020304" pitchFamily="18" charset="0"/>
              </a:rPr>
              <a:t>dintre</a:t>
            </a:r>
            <a:r>
              <a:rPr lang="en-US" sz="2000" i="1" u="sng" dirty="0">
                <a:solidFill>
                  <a:schemeClr val="tx1"/>
                </a:solidFill>
                <a:latin typeface="Times New Roman" panose="02020603050405020304" pitchFamily="18" charset="0"/>
                <a:cs typeface="Times New Roman" panose="02020603050405020304" pitchFamily="18" charset="0"/>
              </a:rPr>
              <a:t> </a:t>
            </a:r>
            <a:r>
              <a:rPr lang="en-US" sz="2000" i="1" u="sng" dirty="0" err="1">
                <a:solidFill>
                  <a:schemeClr val="tx1"/>
                </a:solidFill>
                <a:latin typeface="Times New Roman" panose="02020603050405020304" pitchFamily="18" charset="0"/>
                <a:cs typeface="Times New Roman" panose="02020603050405020304" pitchFamily="18" charset="0"/>
              </a:rPr>
              <a:t>cultura</a:t>
            </a:r>
            <a:r>
              <a:rPr lang="en-US" sz="2000" i="1" u="sng" dirty="0">
                <a:solidFill>
                  <a:schemeClr val="tx1"/>
                </a:solidFill>
                <a:latin typeface="Times New Roman" panose="02020603050405020304" pitchFamily="18" charset="0"/>
                <a:cs typeface="Times New Roman" panose="02020603050405020304" pitchFamily="18" charset="0"/>
              </a:rPr>
              <a:t> </a:t>
            </a:r>
            <a:r>
              <a:rPr lang="en-US" sz="2000" i="1" u="sng" dirty="0" err="1">
                <a:solidFill>
                  <a:schemeClr val="tx1"/>
                </a:solidFill>
                <a:latin typeface="Times New Roman" panose="02020603050405020304" pitchFamily="18" charset="0"/>
                <a:cs typeface="Times New Roman" panose="02020603050405020304" pitchFamily="18" charset="0"/>
              </a:rPr>
              <a:t>si</a:t>
            </a:r>
            <a:r>
              <a:rPr lang="en-US" sz="2000" i="1" u="sng" dirty="0">
                <a:solidFill>
                  <a:schemeClr val="tx1"/>
                </a:solidFill>
                <a:latin typeface="Times New Roman" panose="02020603050405020304" pitchFamily="18" charset="0"/>
                <a:cs typeface="Times New Roman" panose="02020603050405020304" pitchFamily="18" charset="0"/>
              </a:rPr>
              <a:t> </a:t>
            </a:r>
            <a:r>
              <a:rPr lang="en-US" sz="2000" i="1" u="sng" dirty="0" err="1">
                <a:solidFill>
                  <a:schemeClr val="tx1"/>
                </a:solidFill>
                <a:latin typeface="Times New Roman" panose="02020603050405020304" pitchFamily="18" charset="0"/>
                <a:cs typeface="Times New Roman" panose="02020603050405020304" pitchFamily="18" charset="0"/>
              </a:rPr>
              <a:t>incluziune</a:t>
            </a:r>
            <a:br>
              <a:rPr lang="en-US" sz="2000" b="1" dirty="0">
                <a:solidFill>
                  <a:schemeClr val="tx1"/>
                </a:solidFill>
                <a:latin typeface="Times New Roman" panose="02020603050405020304" pitchFamily="18" charset="0"/>
                <a:cs typeface="Times New Roman" panose="02020603050405020304" pitchFamily="18" charset="0"/>
              </a:rPr>
            </a:br>
            <a:r>
              <a:rPr lang="en-US" sz="2000" b="1" dirty="0">
                <a:solidFill>
                  <a:schemeClr val="tx1"/>
                </a:solidFill>
                <a:latin typeface="Times New Roman" panose="02020603050405020304" pitchFamily="18" charset="0"/>
                <a:cs typeface="Times New Roman" panose="02020603050405020304" pitchFamily="18" charset="0"/>
              </a:rPr>
              <a:t>                         </a:t>
            </a:r>
            <a:r>
              <a:rPr lang="en-US" sz="2000" b="1" i="1" dirty="0">
                <a:solidFill>
                  <a:srgbClr val="FF0000"/>
                </a:solidFill>
                <a:latin typeface="Times New Roman" panose="02020603050405020304" pitchFamily="18" charset="0"/>
                <a:cs typeface="Times New Roman" panose="02020603050405020304" pitchFamily="18" charset="0"/>
              </a:rPr>
              <a:t>HATE PIRAMID</a:t>
            </a:r>
            <a:br>
              <a:rPr lang="en-US" sz="2000" b="1" dirty="0">
                <a:solidFill>
                  <a:schemeClr val="tx1"/>
                </a:solidFill>
                <a:latin typeface="Times New Roman" panose="02020603050405020304" pitchFamily="18" charset="0"/>
                <a:cs typeface="Times New Roman" panose="02020603050405020304" pitchFamily="18" charset="0"/>
              </a:rPr>
            </a:br>
            <a:r>
              <a:rPr lang="en-US" sz="2000" b="1" dirty="0" err="1">
                <a:solidFill>
                  <a:schemeClr val="tx1"/>
                </a:solidFill>
                <a:latin typeface="Times New Roman" panose="02020603050405020304" pitchFamily="18" charset="0"/>
                <a:cs typeface="Times New Roman" panose="02020603050405020304" pitchFamily="18" charset="0"/>
              </a:rPr>
              <a:t>prejudecati</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stereotipuri</a:t>
            </a:r>
            <a:br>
              <a:rPr lang="en-US" sz="2000" b="1" dirty="0">
                <a:solidFill>
                  <a:schemeClr val="tx1"/>
                </a:solidFill>
                <a:latin typeface="Times New Roman" panose="02020603050405020304" pitchFamily="18" charset="0"/>
                <a:cs typeface="Times New Roman" panose="02020603050405020304" pitchFamily="18" charset="0"/>
              </a:rPr>
            </a:b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discriminare</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atitudini</a:t>
            </a:r>
            <a:br>
              <a:rPr lang="en-US" sz="2000" b="1" dirty="0">
                <a:solidFill>
                  <a:schemeClr val="tx1"/>
                </a:solidFill>
                <a:latin typeface="Times New Roman" panose="02020603050405020304" pitchFamily="18" charset="0"/>
                <a:cs typeface="Times New Roman" panose="02020603050405020304" pitchFamily="18" charset="0"/>
              </a:rPr>
            </a:br>
            <a:br>
              <a:rPr lang="en-US" sz="2000" b="1" dirty="0">
                <a:solidFill>
                  <a:schemeClr val="tx1"/>
                </a:solidFill>
                <a:latin typeface="Times New Roman" panose="02020603050405020304" pitchFamily="18" charset="0"/>
                <a:cs typeface="Times New Roman" panose="02020603050405020304" pitchFamily="18" charset="0"/>
              </a:rPr>
            </a:br>
            <a:br>
              <a:rPr lang="en-US" sz="2000" b="1" dirty="0">
                <a:solidFill>
                  <a:schemeClr val="tx1"/>
                </a:solidFill>
                <a:latin typeface="Times New Roman" panose="02020603050405020304" pitchFamily="18" charset="0"/>
                <a:cs typeface="Times New Roman" panose="02020603050405020304" pitchFamily="18" charset="0"/>
              </a:rPr>
            </a:br>
            <a:r>
              <a:rPr lang="en-US" sz="2000" b="1" dirty="0">
                <a:solidFill>
                  <a:schemeClr val="tx1"/>
                </a:solidFill>
                <a:latin typeface="Times New Roman" panose="02020603050405020304" pitchFamily="18" charset="0"/>
                <a:cs typeface="Times New Roman" panose="02020603050405020304" pitchFamily="18" charset="0"/>
              </a:rPr>
              <a:t>-</a:t>
            </a:r>
            <a:r>
              <a:rPr lang="en-US" sz="2000" i="1" u="sng" dirty="0" err="1">
                <a:solidFill>
                  <a:schemeClr val="tx1"/>
                </a:solidFill>
                <a:latin typeface="Times New Roman" panose="02020603050405020304" pitchFamily="18" charset="0"/>
                <a:cs typeface="Times New Roman" panose="02020603050405020304" pitchFamily="18" charset="0"/>
              </a:rPr>
              <a:t>Jocul</a:t>
            </a:r>
            <a:r>
              <a:rPr lang="en-US" sz="2000" dirty="0">
                <a:solidFill>
                  <a:schemeClr val="tx1"/>
                </a:solidFill>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D.I.E</a:t>
            </a:r>
            <a:r>
              <a:rPr lang="en-US" sz="2000"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Descrie</a:t>
            </a:r>
            <a:r>
              <a:rPr lang="en-US" sz="2000" dirty="0" err="1">
                <a:solidFill>
                  <a:schemeClr val="tx1"/>
                </a:solidFill>
                <a:latin typeface="Times New Roman" panose="02020603050405020304" pitchFamily="18" charset="0"/>
                <a:cs typeface="Times New Roman" panose="02020603050405020304" pitchFamily="18" charset="0"/>
              </a:rPr>
              <a:t>”Ce</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vezi</a:t>
            </a:r>
            <a:r>
              <a:rPr lang="en-US" sz="2000"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Interpreteaza</a:t>
            </a:r>
            <a:r>
              <a:rPr lang="en-US" sz="2000" dirty="0">
                <a:solidFill>
                  <a:schemeClr val="tx1"/>
                </a:solidFill>
                <a:latin typeface="Times New Roman" panose="02020603050405020304" pitchFamily="18" charset="0"/>
                <a:cs typeface="Times New Roman" panose="02020603050405020304" pitchFamily="18" charset="0"/>
              </a:rPr>
              <a:t> “Ce </a:t>
            </a:r>
            <a:r>
              <a:rPr lang="en-US" sz="2000" dirty="0" err="1">
                <a:solidFill>
                  <a:schemeClr val="tx1"/>
                </a:solidFill>
                <a:latin typeface="Times New Roman" panose="02020603050405020304" pitchFamily="18" charset="0"/>
                <a:cs typeface="Times New Roman" panose="02020603050405020304" pitchFamily="18" charset="0"/>
              </a:rPr>
              <a:t>gandesti</a:t>
            </a:r>
            <a:r>
              <a:rPr lang="en-US" sz="2000"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Evalueaza</a:t>
            </a:r>
            <a:r>
              <a:rPr lang="en-US" sz="2000" dirty="0">
                <a:solidFill>
                  <a:schemeClr val="tx1"/>
                </a:solidFill>
                <a:latin typeface="Times New Roman" panose="02020603050405020304" pitchFamily="18" charset="0"/>
                <a:cs typeface="Times New Roman" panose="02020603050405020304" pitchFamily="18" charset="0"/>
              </a:rPr>
              <a:t>” Ce </a:t>
            </a:r>
            <a:r>
              <a:rPr lang="en-US" sz="2000" dirty="0" err="1">
                <a:solidFill>
                  <a:schemeClr val="tx1"/>
                </a:solidFill>
                <a:latin typeface="Times New Roman" panose="02020603050405020304" pitchFamily="18" charset="0"/>
                <a:cs typeface="Times New Roman" panose="02020603050405020304" pitchFamily="18" charset="0"/>
              </a:rPr>
              <a:t>simti</a:t>
            </a:r>
            <a:r>
              <a:rPr lang="en-US" sz="2000" dirty="0">
                <a:solidFill>
                  <a:schemeClr val="tx1"/>
                </a:solidFill>
                <a:latin typeface="Times New Roman" panose="02020603050405020304" pitchFamily="18" charset="0"/>
                <a:cs typeface="Times New Roman" panose="02020603050405020304" pitchFamily="18" charset="0"/>
              </a:rPr>
              <a:t> cand </a:t>
            </a:r>
            <a:r>
              <a:rPr lang="en-US" sz="2000" dirty="0" err="1">
                <a:solidFill>
                  <a:schemeClr val="tx1"/>
                </a:solidFill>
                <a:latin typeface="Times New Roman" panose="02020603050405020304" pitchFamily="18" charset="0"/>
                <a:cs typeface="Times New Roman" panose="02020603050405020304" pitchFamily="18" charset="0"/>
              </a:rPr>
              <a:t>te</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gandesti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dupa</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ce</a:t>
            </a:r>
            <a:r>
              <a:rPr lang="en-US" sz="2000" dirty="0">
                <a:solidFill>
                  <a:schemeClr val="tx1"/>
                </a:solidFill>
                <a:latin typeface="Times New Roman" panose="02020603050405020304" pitchFamily="18" charset="0"/>
                <a:cs typeface="Times New Roman" panose="02020603050405020304" pitchFamily="18" charset="0"/>
              </a:rPr>
              <a:t> ai </a:t>
            </a:r>
            <a:r>
              <a:rPr lang="en-US" sz="2000" dirty="0" err="1">
                <a:solidFill>
                  <a:schemeClr val="tx1"/>
                </a:solidFill>
                <a:latin typeface="Times New Roman" panose="02020603050405020304" pitchFamily="18" charset="0"/>
                <a:cs typeface="Times New Roman" panose="02020603050405020304" pitchFamily="18" charset="0"/>
              </a:rPr>
              <a:t>vazut</a:t>
            </a:r>
            <a:r>
              <a:rPr lang="en-US" sz="2000" dirty="0">
                <a:solidFill>
                  <a:schemeClr val="tx1"/>
                </a:solidFill>
                <a:latin typeface="Times New Roman" panose="02020603050405020304" pitchFamily="18" charset="0"/>
                <a:cs typeface="Times New Roman" panose="02020603050405020304" pitchFamily="18" charset="0"/>
              </a:rPr>
              <a:t>?”)</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a:t>
            </a:r>
            <a:r>
              <a:rPr lang="en-US" sz="2000" i="1" u="sng" dirty="0">
                <a:solidFill>
                  <a:schemeClr val="tx1"/>
                </a:solidFill>
                <a:latin typeface="Times New Roman" panose="02020603050405020304" pitchFamily="18" charset="0"/>
                <a:cs typeface="Times New Roman" panose="02020603050405020304" pitchFamily="18" charset="0"/>
              </a:rPr>
              <a:t>Film</a:t>
            </a:r>
            <a:r>
              <a:rPr lang="en-US" sz="2000" dirty="0">
                <a:solidFill>
                  <a:schemeClr val="tx1"/>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Ciocolata</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neagra</a:t>
            </a:r>
            <a:r>
              <a:rPr lang="en-US" sz="2000" dirty="0">
                <a:solidFill>
                  <a:schemeClr val="tx1"/>
                </a:solidFill>
                <a:latin typeface="Times New Roman" panose="02020603050405020304" pitchFamily="18" charset="0"/>
                <a:cs typeface="Times New Roman" panose="02020603050405020304" pitchFamily="18" charset="0"/>
              </a:rPr>
              <a:t>”</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a:t>
            </a:r>
            <a:r>
              <a:rPr lang="en-US" sz="2000" i="1" u="sng" dirty="0">
                <a:solidFill>
                  <a:schemeClr val="tx1"/>
                </a:solidFill>
                <a:latin typeface="Times New Roman" panose="02020603050405020304" pitchFamily="18" charset="0"/>
                <a:cs typeface="Times New Roman" panose="02020603050405020304" pitchFamily="18" charset="0"/>
              </a:rPr>
              <a:t>Film</a:t>
            </a:r>
            <a:r>
              <a:rPr lang="en-US" sz="2000" dirty="0">
                <a:solidFill>
                  <a:schemeClr val="tx1"/>
                </a:solidFill>
                <a:latin typeface="Times New Roman" panose="02020603050405020304" pitchFamily="18" charset="0"/>
                <a:cs typeface="Times New Roman" panose="02020603050405020304" pitchFamily="18" charset="0"/>
              </a:rPr>
              <a:t> “ </a:t>
            </a:r>
            <a:r>
              <a:rPr lang="en-US" sz="2000" b="1" dirty="0">
                <a:solidFill>
                  <a:srgbClr val="FF0000"/>
                </a:solidFill>
                <a:latin typeface="Times New Roman" panose="02020603050405020304" pitchFamily="18" charset="0"/>
                <a:cs typeface="Times New Roman" panose="02020603050405020304" pitchFamily="18" charset="0"/>
              </a:rPr>
              <a:t>The power of worlds</a:t>
            </a:r>
            <a:r>
              <a:rPr lang="en-US" sz="2000" dirty="0">
                <a:solidFill>
                  <a:schemeClr val="tx1"/>
                </a:solidFill>
                <a:latin typeface="Times New Roman" panose="02020603050405020304" pitchFamily="18" charset="0"/>
                <a:cs typeface="Times New Roman" panose="02020603050405020304" pitchFamily="18" charset="0"/>
              </a:rPr>
              <a:t>”</a:t>
            </a:r>
          </a:p>
        </p:txBody>
      </p:sp>
      <p:sp>
        <p:nvSpPr>
          <p:cNvPr id="3" name="Rectangle 1">
            <a:extLst>
              <a:ext uri="{FF2B5EF4-FFF2-40B4-BE49-F238E27FC236}">
                <a16:creationId xmlns:a16="http://schemas.microsoft.com/office/drawing/2014/main" id="{15B9890C-CEF9-46D4-918F-DE15A974D911}"/>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o-RO" altLang="en-US" sz="1800" b="0" i="0" u="none" strike="noStrike" cap="none" normalizeH="0" baseline="0" dirty="0">
              <a:ln>
                <a:noFill/>
              </a:ln>
              <a:solidFill>
                <a:schemeClr val="tx1"/>
              </a:solidFill>
              <a:effectLst/>
              <a:latin typeface="Arial" panose="020B0604020202020204" pitchFamily="34" charset="0"/>
            </a:endParaRPr>
          </a:p>
        </p:txBody>
      </p:sp>
      <p:cxnSp>
        <p:nvCxnSpPr>
          <p:cNvPr id="15" name="Straight Arrow Connector 14">
            <a:extLst>
              <a:ext uri="{FF2B5EF4-FFF2-40B4-BE49-F238E27FC236}">
                <a16:creationId xmlns:a16="http://schemas.microsoft.com/office/drawing/2014/main" id="{0C954B1C-F88B-BC7F-7AFD-47501562B69F}"/>
              </a:ext>
            </a:extLst>
          </p:cNvPr>
          <p:cNvCxnSpPr>
            <a:cxnSpLocks/>
          </p:cNvCxnSpPr>
          <p:nvPr/>
        </p:nvCxnSpPr>
        <p:spPr>
          <a:xfrm flipH="1">
            <a:off x="2037522" y="1550504"/>
            <a:ext cx="1570382" cy="2186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7076E1FF-D510-0C5A-EDA2-3D9CAF84D6CB}"/>
              </a:ext>
            </a:extLst>
          </p:cNvPr>
          <p:cNvCxnSpPr>
            <a:cxnSpLocks/>
          </p:cNvCxnSpPr>
          <p:nvPr/>
        </p:nvCxnSpPr>
        <p:spPr>
          <a:xfrm flipH="1">
            <a:off x="2822713" y="1550504"/>
            <a:ext cx="785191" cy="3776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F425CF6E-5F26-5A02-C5EC-AF8E4FF2CCF2}"/>
              </a:ext>
            </a:extLst>
          </p:cNvPr>
          <p:cNvCxnSpPr/>
          <p:nvPr/>
        </p:nvCxnSpPr>
        <p:spPr>
          <a:xfrm>
            <a:off x="3607904" y="1550504"/>
            <a:ext cx="2951922" cy="5466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2104D489-DA91-EC29-E4AE-5FE0A0836C26}"/>
              </a:ext>
            </a:extLst>
          </p:cNvPr>
          <p:cNvCxnSpPr/>
          <p:nvPr/>
        </p:nvCxnSpPr>
        <p:spPr>
          <a:xfrm>
            <a:off x="3737113" y="1550504"/>
            <a:ext cx="1143000" cy="10933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7" name="Picture 26">
            <a:extLst>
              <a:ext uri="{FF2B5EF4-FFF2-40B4-BE49-F238E27FC236}">
                <a16:creationId xmlns:a16="http://schemas.microsoft.com/office/drawing/2014/main" id="{65AE7313-CAA0-6171-0DA1-034BD70B5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564496">
            <a:off x="400897" y="4783548"/>
            <a:ext cx="2261000" cy="1779104"/>
          </a:xfrm>
          <a:prstGeom prst="rect">
            <a:avLst/>
          </a:prstGeom>
        </p:spPr>
      </p:pic>
      <p:pic>
        <p:nvPicPr>
          <p:cNvPr id="29" name="Picture 28">
            <a:extLst>
              <a:ext uri="{FF2B5EF4-FFF2-40B4-BE49-F238E27FC236}">
                <a16:creationId xmlns:a16="http://schemas.microsoft.com/office/drawing/2014/main" id="{303D12F9-1A29-A89D-0C5D-7389A5952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536530">
            <a:off x="5839466" y="5464316"/>
            <a:ext cx="2204304" cy="1320919"/>
          </a:xfrm>
          <a:prstGeom prst="rect">
            <a:avLst/>
          </a:prstGeom>
        </p:spPr>
      </p:pic>
      <p:pic>
        <p:nvPicPr>
          <p:cNvPr id="31" name="Picture 30">
            <a:extLst>
              <a:ext uri="{FF2B5EF4-FFF2-40B4-BE49-F238E27FC236}">
                <a16:creationId xmlns:a16="http://schemas.microsoft.com/office/drawing/2014/main" id="{61BEB6FE-1A7B-5B41-1FD9-DDEDFD30EA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04142">
            <a:off x="3078865" y="4763341"/>
            <a:ext cx="2128224" cy="1383402"/>
          </a:xfrm>
          <a:prstGeom prst="rect">
            <a:avLst/>
          </a:prstGeom>
        </p:spPr>
      </p:pic>
      <p:pic>
        <p:nvPicPr>
          <p:cNvPr id="32" name="Picture 31"/>
          <p:cNvPicPr>
            <a:picLocks noChangeAspect="1"/>
          </p:cNvPicPr>
          <p:nvPr/>
        </p:nvPicPr>
        <p:blipFill>
          <a:blip r:embed="rId5"/>
          <a:stretch>
            <a:fillRect/>
          </a:stretch>
        </p:blipFill>
        <p:spPr>
          <a:xfrm>
            <a:off x="7964420" y="738683"/>
            <a:ext cx="2064163" cy="2001328"/>
          </a:xfrm>
          <a:prstGeom prst="rect">
            <a:avLst/>
          </a:prstGeom>
        </p:spPr>
      </p:pic>
    </p:spTree>
    <p:extLst>
      <p:ext uri="{BB962C8B-B14F-4D97-AF65-F5344CB8AC3E}">
        <p14:creationId xmlns:p14="http://schemas.microsoft.com/office/powerpoint/2010/main" val="2183742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6AA59-A321-4DCC-86A5-9B8657127D06}"/>
              </a:ext>
            </a:extLst>
          </p:cNvPr>
          <p:cNvSpPr>
            <a:spLocks noGrp="1"/>
          </p:cNvSpPr>
          <p:nvPr>
            <p:ph type="title"/>
          </p:nvPr>
        </p:nvSpPr>
        <p:spPr>
          <a:xfrm>
            <a:off x="634202" y="695863"/>
            <a:ext cx="8596668" cy="5784449"/>
          </a:xfrm>
        </p:spPr>
        <p:txBody>
          <a:bodyPr>
            <a:normAutofit/>
          </a:bodyPr>
          <a:lstStyle/>
          <a:p>
            <a:r>
              <a:rPr lang="en-US" sz="2000" b="1" dirty="0">
                <a:solidFill>
                  <a:schemeClr val="tx1"/>
                </a:solidFill>
                <a:latin typeface="Times New Roman" panose="02020603050405020304" pitchFamily="18" charset="0"/>
                <a:cs typeface="Times New Roman" panose="02020603050405020304" pitchFamily="18" charset="0"/>
              </a:rPr>
              <a:t>	ZIUA 2 </a:t>
            </a:r>
            <a:br>
              <a:rPr lang="en-US" sz="2000" b="1" dirty="0">
                <a:solidFill>
                  <a:schemeClr val="tx1"/>
                </a:solidFill>
                <a:latin typeface="Times New Roman" panose="02020603050405020304" pitchFamily="18" charset="0"/>
                <a:cs typeface="Times New Roman" panose="02020603050405020304" pitchFamily="18" charset="0"/>
              </a:rPr>
            </a:b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nu </a:t>
            </a:r>
            <a:r>
              <a:rPr lang="en-US" sz="2000" dirty="0" err="1">
                <a:solidFill>
                  <a:schemeClr val="tx1"/>
                </a:solidFill>
                <a:latin typeface="Times New Roman" panose="02020603050405020304" pitchFamily="18" charset="0"/>
                <a:cs typeface="Times New Roman" panose="02020603050405020304" pitchFamily="18" charset="0"/>
              </a:rPr>
              <a:t>este</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despre</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dizabilitati</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ofera</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oportunitati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egale</a:t>
            </a:r>
            <a:r>
              <a:rPr lang="en-US" sz="2000" dirty="0">
                <a:solidFill>
                  <a:schemeClr val="tx1"/>
                </a:solidFill>
                <a:latin typeface="Times New Roman" panose="02020603050405020304" pitchFamily="18" charset="0"/>
                <a:cs typeface="Times New Roman" panose="02020603050405020304" pitchFamily="18" charset="0"/>
              </a:rPr>
              <a:t> de </a:t>
            </a:r>
            <a:r>
              <a:rPr lang="en-US" sz="2000" dirty="0" err="1">
                <a:solidFill>
                  <a:schemeClr val="tx1"/>
                </a:solidFill>
                <a:latin typeface="Times New Roman" panose="02020603050405020304" pitchFamily="18" charset="0"/>
                <a:cs typeface="Times New Roman" panose="02020603050405020304" pitchFamily="18" charset="0"/>
              </a:rPr>
              <a:t>invatare</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pentru</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toti</a:t>
            </a:r>
            <a:r>
              <a:rPr lang="en-US" sz="2000" dirty="0">
                <a:solidFill>
                  <a:schemeClr val="tx1"/>
                </a:solidFill>
                <a:latin typeface="Times New Roman" panose="02020603050405020304" pitchFamily="18" charset="0"/>
                <a:cs typeface="Times New Roman" panose="02020603050405020304" pitchFamily="18" charset="0"/>
              </a:rPr>
              <a:t> </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copii</a:t>
            </a:r>
            <a:r>
              <a:rPr lang="en-US" sz="2000" dirty="0">
                <a:solidFill>
                  <a:schemeClr val="tx1"/>
                </a:solidFill>
                <a:latin typeface="Times New Roman" panose="02020603050405020304" pitchFamily="18" charset="0"/>
                <a:cs typeface="Times New Roman" panose="02020603050405020304" pitchFamily="18" charset="0"/>
              </a:rPr>
              <a:t>, indifferent de </a:t>
            </a:r>
            <a:r>
              <a:rPr lang="en-US" sz="2000" dirty="0" err="1">
                <a:solidFill>
                  <a:schemeClr val="tx1"/>
                </a:solidFill>
                <a:latin typeface="Times New Roman" panose="02020603050405020304" pitchFamily="18" charset="0"/>
                <a:cs typeface="Times New Roman" panose="02020603050405020304" pitchFamily="18" charset="0"/>
              </a:rPr>
              <a:t>abilitati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nevoi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sau</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diferente</a:t>
            </a:r>
            <a:br>
              <a:rPr lang="en-US" sz="2000" dirty="0">
                <a:solidFill>
                  <a:schemeClr val="tx1"/>
                </a:solidFill>
                <a:latin typeface="Times New Roman" panose="02020603050405020304" pitchFamily="18" charset="0"/>
                <a:cs typeface="Times New Roman" panose="02020603050405020304" pitchFamily="18" charset="0"/>
              </a:rPr>
            </a:b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accesibilitatea</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curriculum </a:t>
            </a:r>
            <a:r>
              <a:rPr lang="en-US" sz="2000" dirty="0" err="1">
                <a:solidFill>
                  <a:schemeClr val="tx1"/>
                </a:solidFill>
                <a:latin typeface="Times New Roman" panose="02020603050405020304" pitchFamily="18" charset="0"/>
                <a:cs typeface="Times New Roman" panose="02020603050405020304" pitchFamily="18" charset="0"/>
              </a:rPr>
              <a:t>adaptat</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suport</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individualizat</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formarea</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cadrelor</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didactice</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colaborarea</a:t>
            </a:r>
            <a:r>
              <a:rPr lang="en-US" sz="2000" dirty="0">
                <a:solidFill>
                  <a:schemeClr val="tx1"/>
                </a:solidFill>
                <a:latin typeface="Times New Roman" panose="02020603050405020304" pitchFamily="18" charset="0"/>
                <a:cs typeface="Times New Roman" panose="02020603050405020304" pitchFamily="18" charset="0"/>
              </a:rPr>
              <a:t> cu </a:t>
            </a:r>
            <a:r>
              <a:rPr lang="en-US" sz="2000" dirty="0" err="1">
                <a:solidFill>
                  <a:schemeClr val="tx1"/>
                </a:solidFill>
                <a:latin typeface="Times New Roman" panose="02020603050405020304" pitchFamily="18" charset="0"/>
                <a:cs typeface="Times New Roman" panose="02020603050405020304" pitchFamily="18" charset="0"/>
              </a:rPr>
              <a:t>parintii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si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comunitatea</a:t>
            </a:r>
            <a:r>
              <a:rPr lang="en-US" sz="2000" dirty="0">
                <a:solidFill>
                  <a:schemeClr val="tx1"/>
                </a:solidFill>
                <a:latin typeface="Times New Roman" panose="02020603050405020304" pitchFamily="18" charset="0"/>
                <a:cs typeface="Times New Roman" panose="02020603050405020304" pitchFamily="18" charset="0"/>
              </a:rPr>
              <a:t> </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promovarea</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respectului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si</a:t>
            </a:r>
            <a:r>
              <a:rPr lang="en-US" sz="2000" dirty="0">
                <a:solidFill>
                  <a:schemeClr val="tx1"/>
                </a:solidFill>
                <a:latin typeface="Times New Roman" panose="02020603050405020304" pitchFamily="18" charset="0"/>
                <a:cs typeface="Times New Roman" panose="02020603050405020304" pitchFamily="18" charset="0"/>
              </a:rPr>
              <a:t> a </a:t>
            </a:r>
            <a:r>
              <a:rPr lang="en-US" sz="2000" dirty="0" err="1">
                <a:solidFill>
                  <a:schemeClr val="tx1"/>
                </a:solidFill>
                <a:latin typeface="Times New Roman" panose="02020603050405020304" pitchFamily="18" charset="0"/>
                <a:cs typeface="Times New Roman" panose="02020603050405020304" pitchFamily="18" charset="0"/>
              </a:rPr>
              <a:t>intelegerii</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evaluarea</a:t>
            </a:r>
            <a:r>
              <a:rPr lang="en-US" sz="2000" dirty="0">
                <a:solidFill>
                  <a:schemeClr val="tx1"/>
                </a:solidFill>
                <a:latin typeface="Times New Roman" panose="02020603050405020304" pitchFamily="18" charset="0"/>
                <a:cs typeface="Times New Roman" panose="02020603050405020304" pitchFamily="18" charset="0"/>
              </a:rPr>
              <a:t> continua </a:t>
            </a:r>
            <a:r>
              <a:rPr lang="en-US" sz="2000" dirty="0" err="1">
                <a:solidFill>
                  <a:schemeClr val="tx1"/>
                </a:solidFill>
                <a:latin typeface="Times New Roman" panose="02020603050405020304" pitchFamily="18" charset="0"/>
                <a:cs typeface="Times New Roman" panose="02020603050405020304" pitchFamily="18" charset="0"/>
              </a:rPr>
              <a:t>si</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imbunatatirea</a:t>
            </a:r>
            <a:r>
              <a:rPr lang="en-US" sz="2000" dirty="0">
                <a:solidFill>
                  <a:schemeClr val="tx1"/>
                </a:solidFill>
                <a:latin typeface="Times New Roman" panose="02020603050405020304" pitchFamily="18" charset="0"/>
                <a:cs typeface="Times New Roman" panose="02020603050405020304" pitchFamily="18" charset="0"/>
              </a:rPr>
              <a:t> </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egalitate</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respect</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colaborare</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umanitate</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toleranta</a:t>
            </a:r>
            <a:br>
              <a:rPr lang="en-US" sz="2000" dirty="0">
                <a:solidFill>
                  <a:schemeClr val="tx1"/>
                </a:solidFill>
                <a:latin typeface="Times New Roman" panose="02020603050405020304" pitchFamily="18" charset="0"/>
                <a:cs typeface="Times New Roman" panose="02020603050405020304" pitchFamily="18" charset="0"/>
              </a:rPr>
            </a:br>
            <a:r>
              <a:rPr lang="en-US" sz="2000" dirty="0">
                <a:solidFill>
                  <a:schemeClr val="tx1"/>
                </a:solidFill>
                <a:latin typeface="Times New Roman" panose="02020603050405020304" pitchFamily="18" charset="0"/>
                <a:cs typeface="Times New Roman" panose="02020603050405020304" pitchFamily="18" charset="0"/>
              </a:rPr>
              <a:t>                                          libertate            </a:t>
            </a:r>
            <a:r>
              <a:rPr lang="en-US" sz="2000" dirty="0" err="1">
                <a:solidFill>
                  <a:schemeClr val="tx1"/>
                </a:solidFill>
                <a:latin typeface="Times New Roman" panose="02020603050405020304" pitchFamily="18" charset="0"/>
                <a:cs typeface="Times New Roman" panose="02020603050405020304" pitchFamily="18" charset="0"/>
              </a:rPr>
              <a:t>dreptate</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4" name="Rectangle 2">
            <a:extLst>
              <a:ext uri="{FF2B5EF4-FFF2-40B4-BE49-F238E27FC236}">
                <a16:creationId xmlns:a16="http://schemas.microsoft.com/office/drawing/2014/main" id="{DD80D509-FC29-4CE2-9FD6-AB0282FDB18F}"/>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o-RO" altLang="en-US" sz="1800" b="0" i="0" u="none" strike="noStrike" cap="none" normalizeH="0" baseline="0" dirty="0">
              <a:ln>
                <a:noFill/>
              </a:ln>
              <a:solidFill>
                <a:schemeClr val="tx1"/>
              </a:solidFill>
              <a:effectLst/>
              <a:latin typeface="Arial" panose="020B0604020202020204" pitchFamily="34" charset="0"/>
            </a:endParaRPr>
          </a:p>
        </p:txBody>
      </p:sp>
      <p:sp>
        <p:nvSpPr>
          <p:cNvPr id="3" name="Oval 2">
            <a:extLst>
              <a:ext uri="{FF2B5EF4-FFF2-40B4-BE49-F238E27FC236}">
                <a16:creationId xmlns:a16="http://schemas.microsoft.com/office/drawing/2014/main" id="{900E053A-B5A8-B1AE-1B21-E539D4A09388}"/>
              </a:ext>
            </a:extLst>
          </p:cNvPr>
          <p:cNvSpPr/>
          <p:nvPr/>
        </p:nvSpPr>
        <p:spPr>
          <a:xfrm>
            <a:off x="1123122" y="1421296"/>
            <a:ext cx="2276061" cy="61622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Educatia</a:t>
            </a:r>
            <a:r>
              <a:rPr lang="en-US" dirty="0"/>
              <a:t> </a:t>
            </a:r>
            <a:r>
              <a:rPr lang="en-US" dirty="0" err="1"/>
              <a:t>incluziva</a:t>
            </a:r>
            <a:endParaRPr lang="en-US" dirty="0"/>
          </a:p>
        </p:txBody>
      </p:sp>
      <p:cxnSp>
        <p:nvCxnSpPr>
          <p:cNvPr id="7" name="Straight Arrow Connector 6">
            <a:extLst>
              <a:ext uri="{FF2B5EF4-FFF2-40B4-BE49-F238E27FC236}">
                <a16:creationId xmlns:a16="http://schemas.microsoft.com/office/drawing/2014/main" id="{7BFEE196-9DA2-0358-ED89-459FAEF5A66E}"/>
              </a:ext>
            </a:extLst>
          </p:cNvPr>
          <p:cNvCxnSpPr/>
          <p:nvPr/>
        </p:nvCxnSpPr>
        <p:spPr>
          <a:xfrm>
            <a:off x="3230217" y="1580322"/>
            <a:ext cx="42738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84DC0EF7-CD7A-6CAD-FA99-EB57ECDC7DA0}"/>
              </a:ext>
            </a:extLst>
          </p:cNvPr>
          <p:cNvCxnSpPr/>
          <p:nvPr/>
        </p:nvCxnSpPr>
        <p:spPr>
          <a:xfrm>
            <a:off x="3230217" y="1580322"/>
            <a:ext cx="894522" cy="3180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Rectangle: Rounded Corners 9">
            <a:extLst>
              <a:ext uri="{FF2B5EF4-FFF2-40B4-BE49-F238E27FC236}">
                <a16:creationId xmlns:a16="http://schemas.microsoft.com/office/drawing/2014/main" id="{9D72BD9B-D371-5929-8004-6558D075F754}"/>
              </a:ext>
            </a:extLst>
          </p:cNvPr>
          <p:cNvSpPr/>
          <p:nvPr/>
        </p:nvSpPr>
        <p:spPr>
          <a:xfrm>
            <a:off x="993913" y="2733261"/>
            <a:ext cx="2504661" cy="79513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Elementele</a:t>
            </a:r>
            <a:r>
              <a:rPr lang="en-US" dirty="0"/>
              <a:t> </a:t>
            </a:r>
            <a:r>
              <a:rPr lang="en-US" dirty="0" err="1"/>
              <a:t>educatiei</a:t>
            </a:r>
            <a:r>
              <a:rPr lang="en-US" dirty="0"/>
              <a:t> </a:t>
            </a:r>
            <a:r>
              <a:rPr lang="en-US" dirty="0" err="1"/>
              <a:t>incluzive</a:t>
            </a:r>
            <a:endParaRPr lang="en-US" dirty="0"/>
          </a:p>
        </p:txBody>
      </p:sp>
      <p:sp>
        <p:nvSpPr>
          <p:cNvPr id="11" name="Left Brace 10">
            <a:extLst>
              <a:ext uri="{FF2B5EF4-FFF2-40B4-BE49-F238E27FC236}">
                <a16:creationId xmlns:a16="http://schemas.microsoft.com/office/drawing/2014/main" id="{9C28C6BC-B07C-CB40-79F8-F3C98EBA6E03}"/>
              </a:ext>
            </a:extLst>
          </p:cNvPr>
          <p:cNvSpPr/>
          <p:nvPr/>
        </p:nvSpPr>
        <p:spPr>
          <a:xfrm>
            <a:off x="3858285" y="2594113"/>
            <a:ext cx="196880" cy="216673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Oval 11">
            <a:extLst>
              <a:ext uri="{FF2B5EF4-FFF2-40B4-BE49-F238E27FC236}">
                <a16:creationId xmlns:a16="http://schemas.microsoft.com/office/drawing/2014/main" id="{B972F509-7735-971F-5103-E3D5040A18FC}"/>
              </a:ext>
            </a:extLst>
          </p:cNvPr>
          <p:cNvSpPr/>
          <p:nvPr/>
        </p:nvSpPr>
        <p:spPr>
          <a:xfrm>
            <a:off x="993913" y="5277678"/>
            <a:ext cx="1918252" cy="107342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Principiile</a:t>
            </a:r>
            <a:r>
              <a:rPr lang="en-US" dirty="0"/>
              <a:t> </a:t>
            </a:r>
            <a:r>
              <a:rPr lang="en-US" dirty="0" err="1"/>
              <a:t>educatiei</a:t>
            </a:r>
            <a:r>
              <a:rPr lang="en-US" dirty="0"/>
              <a:t> </a:t>
            </a:r>
            <a:r>
              <a:rPr lang="en-US" dirty="0" err="1"/>
              <a:t>incluzive</a:t>
            </a:r>
            <a:endParaRPr lang="en-US" dirty="0"/>
          </a:p>
        </p:txBody>
      </p:sp>
      <p:cxnSp>
        <p:nvCxnSpPr>
          <p:cNvPr id="15" name="Straight Arrow Connector 14">
            <a:extLst>
              <a:ext uri="{FF2B5EF4-FFF2-40B4-BE49-F238E27FC236}">
                <a16:creationId xmlns:a16="http://schemas.microsoft.com/office/drawing/2014/main" id="{0783C449-1B39-8762-ECE2-C459F8F154EF}"/>
              </a:ext>
            </a:extLst>
          </p:cNvPr>
          <p:cNvCxnSpPr/>
          <p:nvPr/>
        </p:nvCxnSpPr>
        <p:spPr>
          <a:xfrm flipV="1">
            <a:off x="2912165" y="4939748"/>
            <a:ext cx="487018" cy="7255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5C881F57-754B-9C1A-C73F-EFFD845BDCDF}"/>
              </a:ext>
            </a:extLst>
          </p:cNvPr>
          <p:cNvCxnSpPr/>
          <p:nvPr/>
        </p:nvCxnSpPr>
        <p:spPr>
          <a:xfrm flipV="1">
            <a:off x="2912165" y="5277678"/>
            <a:ext cx="359711" cy="3876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46AFEA28-F0E5-9CF7-2FD4-FD5A8617E71A}"/>
              </a:ext>
            </a:extLst>
          </p:cNvPr>
          <p:cNvCxnSpPr/>
          <p:nvPr/>
        </p:nvCxnSpPr>
        <p:spPr>
          <a:xfrm flipV="1">
            <a:off x="2912165" y="5565789"/>
            <a:ext cx="359711" cy="995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BE7BF2DD-9DB4-3163-48D8-CA4C4370D0CB}"/>
              </a:ext>
            </a:extLst>
          </p:cNvPr>
          <p:cNvCxnSpPr/>
          <p:nvPr/>
        </p:nvCxnSpPr>
        <p:spPr>
          <a:xfrm flipV="1">
            <a:off x="2961130" y="5565789"/>
            <a:ext cx="2228998" cy="995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96635550-AB24-7B36-0F29-3D507CFDD4D2}"/>
              </a:ext>
            </a:extLst>
          </p:cNvPr>
          <p:cNvCxnSpPr/>
          <p:nvPr/>
        </p:nvCxnSpPr>
        <p:spPr>
          <a:xfrm>
            <a:off x="3031435" y="5704937"/>
            <a:ext cx="198782" cy="895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8CD2C804-DD37-D87E-0E4F-39F51833C91D}"/>
              </a:ext>
            </a:extLst>
          </p:cNvPr>
          <p:cNvCxnSpPr/>
          <p:nvPr/>
        </p:nvCxnSpPr>
        <p:spPr>
          <a:xfrm>
            <a:off x="2961130" y="5704937"/>
            <a:ext cx="1988557" cy="2982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FC051440-D794-C1C2-4F88-65B7270FA4DC}"/>
              </a:ext>
            </a:extLst>
          </p:cNvPr>
          <p:cNvCxnSpPr/>
          <p:nvPr/>
        </p:nvCxnSpPr>
        <p:spPr>
          <a:xfrm>
            <a:off x="2961130" y="5704937"/>
            <a:ext cx="310746" cy="33793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53682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26110-950A-4EB2-83FC-AA073FC01783}"/>
              </a:ext>
            </a:extLst>
          </p:cNvPr>
          <p:cNvSpPr>
            <a:spLocks noGrp="1"/>
          </p:cNvSpPr>
          <p:nvPr>
            <p:ph type="title"/>
          </p:nvPr>
        </p:nvSpPr>
        <p:spPr>
          <a:xfrm>
            <a:off x="677333" y="354279"/>
            <a:ext cx="9599463" cy="5877555"/>
          </a:xfrm>
        </p:spPr>
        <p:txBody>
          <a:bodyPr>
            <a:normAutofit/>
          </a:bodyPr>
          <a:lstStyle/>
          <a:p>
            <a:r>
              <a:rPr lang="en-US" sz="2000" b="1" dirty="0">
                <a:solidFill>
                  <a:schemeClr val="tx1"/>
                </a:solidFill>
                <a:latin typeface="Times New Roman" panose="02020603050405020304" pitchFamily="18" charset="0"/>
                <a:cs typeface="Times New Roman" panose="02020603050405020304" pitchFamily="18" charset="0"/>
              </a:rPr>
              <a:t>ZIUA 3</a:t>
            </a:r>
            <a:br>
              <a:rPr lang="en-US" sz="2000" b="1" dirty="0">
                <a:solidFill>
                  <a:schemeClr val="tx1"/>
                </a:solidFill>
                <a:latin typeface="Times New Roman" panose="02020603050405020304" pitchFamily="18" charset="0"/>
                <a:cs typeface="Times New Roman" panose="02020603050405020304" pitchFamily="18" charset="0"/>
              </a:rPr>
            </a:br>
            <a:r>
              <a:rPr lang="en-US" sz="2000" b="1" dirty="0">
                <a:solidFill>
                  <a:schemeClr val="tx1"/>
                </a:solidFill>
                <a:latin typeface="Times New Roman" panose="02020603050405020304" pitchFamily="18" charset="0"/>
                <a:cs typeface="Times New Roman" panose="02020603050405020304" pitchFamily="18" charset="0"/>
              </a:rPr>
              <a:t>*</a:t>
            </a:r>
            <a:r>
              <a:rPr lang="en-US" sz="2000" b="1" dirty="0" err="1">
                <a:solidFill>
                  <a:schemeClr val="tx1"/>
                </a:solidFill>
                <a:latin typeface="Times New Roman" panose="02020603050405020304" pitchFamily="18" charset="0"/>
                <a:cs typeface="Times New Roman" panose="02020603050405020304" pitchFamily="18" charset="0"/>
              </a:rPr>
              <a:t>Dezbatere</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despre</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comunicare</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invatare</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stiluri</a:t>
            </a:r>
            <a:r>
              <a:rPr lang="en-US" sz="2000" b="1" dirty="0">
                <a:solidFill>
                  <a:schemeClr val="tx1"/>
                </a:solidFill>
                <a:latin typeface="Times New Roman" panose="02020603050405020304" pitchFamily="18" charset="0"/>
                <a:cs typeface="Times New Roman" panose="02020603050405020304" pitchFamily="18" charset="0"/>
              </a:rPr>
              <a:t> de </a:t>
            </a:r>
            <a:r>
              <a:rPr lang="en-US" sz="2000" b="1" dirty="0" err="1">
                <a:solidFill>
                  <a:schemeClr val="tx1"/>
                </a:solidFill>
                <a:latin typeface="Times New Roman" panose="02020603050405020304" pitchFamily="18" charset="0"/>
                <a:cs typeface="Times New Roman" panose="02020603050405020304" pitchFamily="18" charset="0"/>
              </a:rPr>
              <a:t>comunicare</a:t>
            </a:r>
            <a:r>
              <a:rPr lang="en-US" sz="2000" b="1" dirty="0">
                <a:solidFill>
                  <a:schemeClr val="tx1"/>
                </a:solidFill>
                <a:latin typeface="Times New Roman" panose="02020603050405020304" pitchFamily="18" charset="0"/>
                <a:cs typeface="Times New Roman" panose="02020603050405020304" pitchFamily="18" charset="0"/>
              </a:rPr>
              <a:t>	</a:t>
            </a:r>
            <a:br>
              <a:rPr lang="en-US" sz="2000" b="1" dirty="0">
                <a:solidFill>
                  <a:schemeClr val="tx1"/>
                </a:solidFill>
                <a:latin typeface="Times New Roman" panose="02020603050405020304" pitchFamily="18" charset="0"/>
                <a:cs typeface="Times New Roman" panose="02020603050405020304" pitchFamily="18" charset="0"/>
              </a:rPr>
            </a:br>
            <a:br>
              <a:rPr kumimoji="0" lang="ro-RO" altLang="en-US" sz="1600" b="0" i="0" u="none" strike="noStrike" cap="none" normalizeH="0" baseline="0" dirty="0">
                <a:ln>
                  <a:noFill/>
                </a:ln>
                <a:solidFill>
                  <a:schemeClr val="tx1"/>
                </a:solidFill>
                <a:effectLst/>
                <a:latin typeface="Arial" panose="020B0604020202020204" pitchFamily="34" charset="0"/>
              </a:rPr>
            </a:br>
            <a:r>
              <a:rPr kumimoji="0" lang="en-US" altLang="en-US" sz="1600" b="0" i="0" u="none" strike="noStrike" cap="none" normalizeH="0" baseline="0" dirty="0">
                <a:ln>
                  <a:noFill/>
                </a:ln>
                <a:solidFill>
                  <a:schemeClr val="tx1"/>
                </a:solidFill>
                <a:effectLst/>
                <a:latin typeface="Arial" panose="020B0604020202020204" pitchFamily="34" charset="0"/>
              </a:rPr>
              <a:t>                                                                             </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3" name="Rectangle 1">
            <a:extLst>
              <a:ext uri="{FF2B5EF4-FFF2-40B4-BE49-F238E27FC236}">
                <a16:creationId xmlns:a16="http://schemas.microsoft.com/office/drawing/2014/main" id="{7DC26CD5-06EB-42B3-BCAB-398D601BC146}"/>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o-RO" altLang="en-US" sz="1800" b="0" i="0" u="none" strike="noStrike" cap="none" normalizeH="0" baseline="0" dirty="0">
              <a:ln>
                <a:noFill/>
              </a:ln>
              <a:solidFill>
                <a:schemeClr val="tx1"/>
              </a:solidFill>
              <a:effectLst/>
              <a:latin typeface="Arial" panose="020B0604020202020204" pitchFamily="34" charset="0"/>
            </a:endParaRPr>
          </a:p>
        </p:txBody>
      </p:sp>
      <p:sp>
        <p:nvSpPr>
          <p:cNvPr id="4" name="Oval 3">
            <a:extLst>
              <a:ext uri="{FF2B5EF4-FFF2-40B4-BE49-F238E27FC236}">
                <a16:creationId xmlns:a16="http://schemas.microsoft.com/office/drawing/2014/main" id="{C2E109AA-7446-4E48-BAB8-5B9AD5D5EE1B}"/>
              </a:ext>
            </a:extLst>
          </p:cNvPr>
          <p:cNvSpPr/>
          <p:nvPr/>
        </p:nvSpPr>
        <p:spPr>
          <a:xfrm>
            <a:off x="1431235" y="1679713"/>
            <a:ext cx="2126974" cy="40849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Ce </a:t>
            </a:r>
            <a:r>
              <a:rPr lang="en-US" sz="1400" dirty="0" err="1"/>
              <a:t>este</a:t>
            </a:r>
            <a:r>
              <a:rPr lang="en-US" sz="1400" dirty="0"/>
              <a:t> </a:t>
            </a:r>
            <a:r>
              <a:rPr lang="en-US" sz="1400" dirty="0" err="1"/>
              <a:t>comunicarea</a:t>
            </a:r>
            <a:r>
              <a:rPr lang="en-US" sz="1400" dirty="0"/>
              <a:t>?</a:t>
            </a:r>
          </a:p>
          <a:p>
            <a:pPr algn="ctr"/>
            <a:r>
              <a:rPr lang="en-US" sz="1400" dirty="0"/>
              <a:t>=</a:t>
            </a:r>
          </a:p>
          <a:p>
            <a:pPr algn="ctr"/>
            <a:r>
              <a:rPr lang="en-US" sz="1400" dirty="0" err="1"/>
              <a:t>Procesul</a:t>
            </a:r>
            <a:r>
              <a:rPr lang="en-US" sz="1400" dirty="0"/>
              <a:t> de </a:t>
            </a:r>
            <a:r>
              <a:rPr lang="en-US" sz="1400" dirty="0" err="1"/>
              <a:t>transmitere</a:t>
            </a:r>
            <a:r>
              <a:rPr lang="en-US" sz="1400" dirty="0"/>
              <a:t> </a:t>
            </a:r>
            <a:r>
              <a:rPr lang="en-US" sz="1400" dirty="0" err="1"/>
              <a:t>si</a:t>
            </a:r>
            <a:r>
              <a:rPr lang="en-US" sz="1400" dirty="0"/>
              <a:t> receptive a </a:t>
            </a:r>
            <a:r>
              <a:rPr lang="en-US" sz="1400" dirty="0" err="1"/>
              <a:t>mesajelor</a:t>
            </a:r>
            <a:r>
              <a:rPr lang="en-US" sz="1400" dirty="0"/>
              <a:t> </a:t>
            </a:r>
            <a:r>
              <a:rPr lang="en-US" sz="1400" dirty="0" err="1"/>
              <a:t>catre</a:t>
            </a:r>
            <a:r>
              <a:rPr lang="en-US" sz="1400" dirty="0"/>
              <a:t> </a:t>
            </a:r>
            <a:r>
              <a:rPr lang="en-US" sz="1400" dirty="0" err="1"/>
              <a:t>indivizi</a:t>
            </a:r>
            <a:r>
              <a:rPr lang="en-US" sz="1400" dirty="0"/>
              <a:t> cu </a:t>
            </a:r>
            <a:r>
              <a:rPr lang="en-US" sz="1400" dirty="0" err="1"/>
              <a:t>scopul</a:t>
            </a:r>
            <a:r>
              <a:rPr lang="en-US" sz="1400" dirty="0"/>
              <a:t> de a </a:t>
            </a:r>
            <a:r>
              <a:rPr lang="en-US" sz="1400" dirty="0" err="1"/>
              <a:t>schimba</a:t>
            </a:r>
            <a:r>
              <a:rPr lang="en-US" sz="1400" dirty="0"/>
              <a:t> </a:t>
            </a:r>
            <a:r>
              <a:rPr lang="en-US" sz="1400" dirty="0" err="1"/>
              <a:t>informatii</a:t>
            </a:r>
            <a:r>
              <a:rPr lang="en-US" sz="1400" dirty="0"/>
              <a:t>, </a:t>
            </a:r>
            <a:r>
              <a:rPr lang="en-US" sz="1400" dirty="0" err="1"/>
              <a:t>idei</a:t>
            </a:r>
            <a:r>
              <a:rPr lang="en-US" sz="1400" dirty="0"/>
              <a:t>, </a:t>
            </a:r>
            <a:r>
              <a:rPr lang="en-US" sz="1400" dirty="0" err="1"/>
              <a:t>emotii</a:t>
            </a:r>
            <a:r>
              <a:rPr lang="en-US" sz="1400" dirty="0"/>
              <a:t>, </a:t>
            </a:r>
            <a:r>
              <a:rPr lang="en-US" sz="1400" dirty="0" err="1"/>
              <a:t>ganduri</a:t>
            </a:r>
            <a:endParaRPr lang="en-US" sz="1400" dirty="0"/>
          </a:p>
        </p:txBody>
      </p:sp>
      <p:sp>
        <p:nvSpPr>
          <p:cNvPr id="5" name="Oval 4">
            <a:extLst>
              <a:ext uri="{FF2B5EF4-FFF2-40B4-BE49-F238E27FC236}">
                <a16:creationId xmlns:a16="http://schemas.microsoft.com/office/drawing/2014/main" id="{BCBC0935-563E-8B5A-F08F-E0D9B7BD0F84}"/>
              </a:ext>
            </a:extLst>
          </p:cNvPr>
          <p:cNvSpPr/>
          <p:nvPr/>
        </p:nvSpPr>
        <p:spPr>
          <a:xfrm>
            <a:off x="5049078" y="1928191"/>
            <a:ext cx="4850296" cy="38365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i="1" u="sng" dirty="0">
                <a:solidFill>
                  <a:schemeClr val="accent3"/>
                </a:solidFill>
              </a:rPr>
              <a:t>STILURI DE COMUNICARE</a:t>
            </a:r>
            <a:r>
              <a:rPr lang="en-US" sz="1100" dirty="0"/>
              <a:t>:</a:t>
            </a:r>
          </a:p>
          <a:p>
            <a:pPr algn="ctr"/>
            <a:r>
              <a:rPr lang="en-US" sz="1100" i="1" u="sng" dirty="0"/>
              <a:t>VERBALA</a:t>
            </a:r>
          </a:p>
          <a:p>
            <a:pPr algn="ctr"/>
            <a:r>
              <a:rPr lang="en-US" sz="1100" dirty="0"/>
              <a:t>PASIVA(</a:t>
            </a:r>
            <a:r>
              <a:rPr lang="en-US" sz="1100" dirty="0" err="1"/>
              <a:t>eviti</a:t>
            </a:r>
            <a:r>
              <a:rPr lang="en-US" sz="1100" dirty="0"/>
              <a:t> </a:t>
            </a:r>
            <a:r>
              <a:rPr lang="en-US" sz="1100" dirty="0" err="1"/>
              <a:t>sa-ti</a:t>
            </a:r>
            <a:r>
              <a:rPr lang="en-US" sz="1100" dirty="0"/>
              <a:t> </a:t>
            </a:r>
            <a:r>
              <a:rPr lang="en-US" sz="1100" dirty="0" err="1"/>
              <a:t>spui</a:t>
            </a:r>
            <a:r>
              <a:rPr lang="en-US" sz="1100" dirty="0"/>
              <a:t> </a:t>
            </a:r>
            <a:r>
              <a:rPr lang="en-US" sz="1100" dirty="0" err="1"/>
              <a:t>parerea</a:t>
            </a:r>
            <a:r>
              <a:rPr lang="en-US" sz="1100" dirty="0"/>
              <a:t> </a:t>
            </a:r>
            <a:r>
              <a:rPr lang="en-US" sz="1100" dirty="0" err="1"/>
              <a:t>pentru</a:t>
            </a:r>
            <a:r>
              <a:rPr lang="en-US" sz="1100" dirty="0"/>
              <a:t> a nu </a:t>
            </a:r>
            <a:r>
              <a:rPr lang="en-US" sz="1100" dirty="0" err="1"/>
              <a:t>deranja</a:t>
            </a:r>
            <a:r>
              <a:rPr lang="en-US" sz="1100" dirty="0"/>
              <a:t>/ </a:t>
            </a:r>
            <a:r>
              <a:rPr lang="en-US" sz="1100" dirty="0" err="1"/>
              <a:t>provoca</a:t>
            </a:r>
            <a:r>
              <a:rPr lang="en-US" sz="1100" dirty="0"/>
              <a:t> </a:t>
            </a:r>
            <a:r>
              <a:rPr lang="en-US" sz="1100" dirty="0" err="1"/>
              <a:t>conflicte</a:t>
            </a:r>
            <a:r>
              <a:rPr lang="en-US" sz="1100" dirty="0"/>
              <a:t>)</a:t>
            </a:r>
          </a:p>
          <a:p>
            <a:pPr algn="ctr"/>
            <a:r>
              <a:rPr lang="en-US" sz="1100" dirty="0"/>
              <a:t>AGRESIVA( </a:t>
            </a:r>
            <a:r>
              <a:rPr lang="en-US" sz="1100" dirty="0" err="1"/>
              <a:t>dominanta</a:t>
            </a:r>
            <a:r>
              <a:rPr lang="en-US" sz="1100" dirty="0"/>
              <a:t>, </a:t>
            </a:r>
            <a:r>
              <a:rPr lang="en-US" sz="1100" dirty="0" err="1"/>
              <a:t>fara</a:t>
            </a:r>
            <a:r>
              <a:rPr lang="en-US" sz="1100" dirty="0"/>
              <a:t> </a:t>
            </a:r>
            <a:r>
              <a:rPr lang="en-US" sz="1100" dirty="0" err="1"/>
              <a:t>sa</a:t>
            </a:r>
            <a:r>
              <a:rPr lang="en-US" sz="1100" dirty="0"/>
              <a:t> tina </a:t>
            </a:r>
            <a:r>
              <a:rPr lang="en-US" sz="1100" dirty="0" err="1"/>
              <a:t>cont</a:t>
            </a:r>
            <a:r>
              <a:rPr lang="en-US" sz="1100" dirty="0"/>
              <a:t> de </a:t>
            </a:r>
            <a:r>
              <a:rPr lang="en-US" sz="1100" dirty="0" err="1"/>
              <a:t>sentimentele</a:t>
            </a:r>
            <a:r>
              <a:rPr lang="en-US" sz="1100" dirty="0"/>
              <a:t> </a:t>
            </a:r>
            <a:r>
              <a:rPr lang="en-US" sz="1100" dirty="0" err="1"/>
              <a:t>celorlalti</a:t>
            </a:r>
            <a:r>
              <a:rPr lang="en-US" sz="1100" dirty="0"/>
              <a:t>)</a:t>
            </a:r>
          </a:p>
          <a:p>
            <a:pPr algn="ctr"/>
            <a:r>
              <a:rPr lang="en-US" sz="1100" dirty="0"/>
              <a:t>PASIV-AGRESIVA(</a:t>
            </a:r>
            <a:r>
              <a:rPr lang="en-US" sz="1100" dirty="0" err="1"/>
              <a:t>sarcastica</a:t>
            </a:r>
            <a:r>
              <a:rPr lang="en-US" sz="1100" dirty="0"/>
              <a:t>)</a:t>
            </a:r>
          </a:p>
          <a:p>
            <a:pPr algn="ctr"/>
            <a:r>
              <a:rPr lang="en-US" sz="1100" dirty="0">
                <a:solidFill>
                  <a:srgbClr val="FF0000"/>
                </a:solidFill>
              </a:rPr>
              <a:t>ASERTIVA</a:t>
            </a:r>
            <a:r>
              <a:rPr lang="en-US" sz="1100" dirty="0"/>
              <a:t>(</a:t>
            </a:r>
            <a:r>
              <a:rPr lang="en-US" sz="1100" dirty="0" err="1"/>
              <a:t>cea</a:t>
            </a:r>
            <a:r>
              <a:rPr lang="en-US" sz="1100" dirty="0"/>
              <a:t> </a:t>
            </a:r>
            <a:r>
              <a:rPr lang="en-US" sz="1100" dirty="0" err="1"/>
              <a:t>mai</a:t>
            </a:r>
            <a:r>
              <a:rPr lang="en-US" sz="1100" dirty="0"/>
              <a:t> </a:t>
            </a:r>
            <a:r>
              <a:rPr lang="en-US" sz="1100" dirty="0" err="1"/>
              <a:t>saanatoasa</a:t>
            </a:r>
            <a:r>
              <a:rPr lang="en-US" sz="1100" dirty="0"/>
              <a:t>- </a:t>
            </a:r>
            <a:r>
              <a:rPr lang="en-US" sz="1100" dirty="0" err="1"/>
              <a:t>exprimarea</a:t>
            </a:r>
            <a:r>
              <a:rPr lang="en-US" sz="1100" dirty="0"/>
              <a:t> </a:t>
            </a:r>
            <a:r>
              <a:rPr lang="en-US" sz="1100" dirty="0" err="1"/>
              <a:t>ideilor</a:t>
            </a:r>
            <a:r>
              <a:rPr lang="en-US" sz="1100" dirty="0"/>
              <a:t> </a:t>
            </a:r>
            <a:r>
              <a:rPr lang="en-US" sz="1100" dirty="0" err="1"/>
              <a:t>clar</a:t>
            </a:r>
            <a:r>
              <a:rPr lang="en-US" sz="1100" dirty="0"/>
              <a:t> </a:t>
            </a:r>
            <a:r>
              <a:rPr lang="en-US" sz="1100" dirty="0" err="1"/>
              <a:t>si</a:t>
            </a:r>
            <a:r>
              <a:rPr lang="en-US" sz="1100" dirty="0"/>
              <a:t> direct cu </a:t>
            </a:r>
            <a:r>
              <a:rPr lang="en-US" sz="1100" dirty="0" err="1"/>
              <a:t>drepr</a:t>
            </a:r>
            <a:r>
              <a:rPr lang="en-US" sz="1100" dirty="0"/>
              <a:t> de replica)</a:t>
            </a:r>
          </a:p>
          <a:p>
            <a:pPr algn="ctr"/>
            <a:r>
              <a:rPr lang="en-US" sz="1100" dirty="0"/>
              <a:t>MANIPULATIVA(</a:t>
            </a:r>
            <a:r>
              <a:rPr lang="en-US" sz="1100" dirty="0" err="1"/>
              <a:t>tactici</a:t>
            </a:r>
            <a:r>
              <a:rPr lang="en-US" sz="1100" dirty="0"/>
              <a:t> </a:t>
            </a:r>
            <a:r>
              <a:rPr lang="en-US" sz="1100" dirty="0" err="1"/>
              <a:t>indirecte</a:t>
            </a:r>
            <a:r>
              <a:rPr lang="en-US" sz="1100" dirty="0"/>
              <a:t> de a </a:t>
            </a:r>
            <a:r>
              <a:rPr lang="en-US" sz="1100" dirty="0" err="1"/>
              <a:t>controla</a:t>
            </a:r>
            <a:r>
              <a:rPr lang="en-US" sz="1100" dirty="0"/>
              <a:t> emotional, </a:t>
            </a:r>
            <a:r>
              <a:rPr lang="en-US" sz="1100" dirty="0" err="1"/>
              <a:t>influenteaza</a:t>
            </a:r>
            <a:r>
              <a:rPr lang="en-US" sz="1100" dirty="0"/>
              <a:t>)</a:t>
            </a:r>
          </a:p>
          <a:p>
            <a:pPr algn="ctr"/>
            <a:r>
              <a:rPr lang="en-US" sz="1100" i="1" u="sng" dirty="0"/>
              <a:t>NON-VERBALA</a:t>
            </a:r>
            <a:r>
              <a:rPr lang="en-US" sz="1100" dirty="0"/>
              <a:t>( gesture, </a:t>
            </a:r>
            <a:r>
              <a:rPr lang="en-US" sz="1100" dirty="0" err="1"/>
              <a:t>expresii</a:t>
            </a:r>
            <a:r>
              <a:rPr lang="en-US" sz="1100" dirty="0"/>
              <a:t> </a:t>
            </a:r>
            <a:r>
              <a:rPr lang="en-US" sz="1100" dirty="0" err="1"/>
              <a:t>faciale</a:t>
            </a:r>
            <a:r>
              <a:rPr lang="en-US" sz="1100" dirty="0"/>
              <a:t>, ton, </a:t>
            </a:r>
            <a:r>
              <a:rPr lang="en-US" sz="1100" dirty="0" err="1"/>
              <a:t>postura</a:t>
            </a:r>
            <a:r>
              <a:rPr lang="en-US" sz="1100" dirty="0"/>
              <a:t>, </a:t>
            </a:r>
            <a:r>
              <a:rPr lang="en-US" sz="1100" dirty="0" err="1"/>
              <a:t>etc</a:t>
            </a:r>
            <a:r>
              <a:rPr lang="en-US" sz="1100" dirty="0"/>
              <a:t>)</a:t>
            </a:r>
          </a:p>
          <a:p>
            <a:pPr algn="ctr"/>
            <a:r>
              <a:rPr lang="en-US" sz="1100" dirty="0"/>
              <a:t>DIGITALA(</a:t>
            </a:r>
            <a:r>
              <a:rPr lang="en-US" sz="1100" dirty="0" err="1"/>
              <a:t>folosirea</a:t>
            </a:r>
            <a:r>
              <a:rPr lang="en-US" sz="1100" dirty="0"/>
              <a:t> </a:t>
            </a:r>
            <a:r>
              <a:rPr lang="en-US" sz="1100" dirty="0" err="1"/>
              <a:t>tehnologiei</a:t>
            </a:r>
            <a:r>
              <a:rPr lang="en-US" sz="1100" dirty="0"/>
              <a:t>, </a:t>
            </a:r>
            <a:r>
              <a:rPr lang="en-US" sz="1100" dirty="0" err="1"/>
              <a:t>lipsesc</a:t>
            </a:r>
            <a:r>
              <a:rPr lang="en-US" sz="1100" dirty="0"/>
              <a:t> indicia </a:t>
            </a:r>
            <a:r>
              <a:rPr lang="en-US" sz="1100" dirty="0" err="1"/>
              <a:t>nonverbali</a:t>
            </a:r>
            <a:r>
              <a:rPr lang="en-US" sz="1100" dirty="0"/>
              <a:t>)</a:t>
            </a:r>
          </a:p>
        </p:txBody>
      </p:sp>
      <p:pic>
        <p:nvPicPr>
          <p:cNvPr id="7" name="Picture 6"/>
          <p:cNvPicPr>
            <a:picLocks noChangeAspect="1"/>
          </p:cNvPicPr>
          <p:nvPr/>
        </p:nvPicPr>
        <p:blipFill>
          <a:blip r:embed="rId2"/>
          <a:stretch>
            <a:fillRect/>
          </a:stretch>
        </p:blipFill>
        <p:spPr>
          <a:xfrm rot="20137374">
            <a:off x="3446815" y="1552759"/>
            <a:ext cx="1930519" cy="1306039"/>
          </a:xfrm>
          <a:prstGeom prst="rect">
            <a:avLst/>
          </a:prstGeom>
        </p:spPr>
      </p:pic>
      <p:pic>
        <p:nvPicPr>
          <p:cNvPr id="9" name="Picture 8"/>
          <p:cNvPicPr>
            <a:picLocks noChangeAspect="1"/>
          </p:cNvPicPr>
          <p:nvPr/>
        </p:nvPicPr>
        <p:blipFill>
          <a:blip r:embed="rId3"/>
          <a:stretch>
            <a:fillRect/>
          </a:stretch>
        </p:blipFill>
        <p:spPr>
          <a:xfrm>
            <a:off x="3127233" y="4985031"/>
            <a:ext cx="2569682" cy="1559330"/>
          </a:xfrm>
          <a:prstGeom prst="rect">
            <a:avLst/>
          </a:prstGeom>
        </p:spPr>
      </p:pic>
    </p:spTree>
    <p:extLst>
      <p:ext uri="{BB962C8B-B14F-4D97-AF65-F5344CB8AC3E}">
        <p14:creationId xmlns:p14="http://schemas.microsoft.com/office/powerpoint/2010/main" val="2259550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D0842-D0D4-4D18-97DC-037B87653017}"/>
              </a:ext>
            </a:extLst>
          </p:cNvPr>
          <p:cNvSpPr>
            <a:spLocks noGrp="1"/>
          </p:cNvSpPr>
          <p:nvPr>
            <p:ph type="title"/>
          </p:nvPr>
        </p:nvSpPr>
        <p:spPr>
          <a:xfrm>
            <a:off x="677334" y="609600"/>
            <a:ext cx="8596668" cy="6248400"/>
          </a:xfrm>
        </p:spPr>
        <p:txBody>
          <a:bodyPr>
            <a:normAutofit/>
          </a:bodyPr>
          <a:lstStyle/>
          <a:p>
            <a:r>
              <a:rPr lang="en-US" sz="2000" b="1" dirty="0">
                <a:solidFill>
                  <a:schemeClr val="tx1"/>
                </a:solidFill>
                <a:latin typeface="Times New Roman" panose="02020603050405020304" pitchFamily="18" charset="0"/>
                <a:cs typeface="Times New Roman" panose="02020603050405020304" pitchFamily="18" charset="0"/>
              </a:rPr>
              <a:t>	</a:t>
            </a:r>
            <a:r>
              <a:rPr lang="ro-RO" sz="2400" b="1" dirty="0">
                <a:solidFill>
                  <a:schemeClr val="tx1"/>
                </a:solidFill>
                <a:latin typeface="Times New Roman" panose="02020603050405020304" pitchFamily="18" charset="0"/>
                <a:cs typeface="Times New Roman" panose="02020603050405020304" pitchFamily="18" charset="0"/>
              </a:rPr>
              <a:t>ZIUA </a:t>
            </a:r>
            <a:r>
              <a:rPr lang="en-US" sz="2400" b="1" dirty="0">
                <a:solidFill>
                  <a:schemeClr val="tx1"/>
                </a:solidFill>
                <a:latin typeface="Times New Roman" panose="02020603050405020304" pitchFamily="18" charset="0"/>
                <a:cs typeface="Times New Roman" panose="02020603050405020304" pitchFamily="18" charset="0"/>
              </a:rPr>
              <a:t>3</a:t>
            </a:r>
            <a:br>
              <a:rPr lang="en-US" sz="2400" b="1" dirty="0">
                <a:solidFill>
                  <a:schemeClr val="tx1"/>
                </a:solidFill>
                <a:latin typeface="Times New Roman" panose="02020603050405020304" pitchFamily="18" charset="0"/>
                <a:cs typeface="Times New Roman" panose="02020603050405020304" pitchFamily="18" charset="0"/>
              </a:rPr>
            </a:br>
            <a:r>
              <a:rPr lang="en-US" sz="2400" b="1" dirty="0">
                <a:solidFill>
                  <a:schemeClr val="tx1"/>
                </a:solidFill>
                <a:latin typeface="Times New Roman" panose="02020603050405020304" pitchFamily="18" charset="0"/>
                <a:cs typeface="Times New Roman" panose="02020603050405020304" pitchFamily="18" charset="0"/>
              </a:rPr>
              <a:t>-</a:t>
            </a:r>
            <a:r>
              <a:rPr lang="en-US" sz="1400" b="1" i="1" u="sng" dirty="0">
                <a:solidFill>
                  <a:srgbClr val="C00000"/>
                </a:solidFill>
                <a:latin typeface="Times New Roman" panose="02020603050405020304" pitchFamily="18" charset="0"/>
                <a:cs typeface="Times New Roman" panose="02020603050405020304" pitchFamily="18" charset="0"/>
              </a:rPr>
              <a:t>ASERTIVITATEA</a:t>
            </a:r>
            <a:r>
              <a:rPr lang="en-US" sz="1400" b="1" dirty="0">
                <a:solidFill>
                  <a:schemeClr val="tx1"/>
                </a:solidFill>
                <a:latin typeface="Times New Roman" panose="02020603050405020304" pitchFamily="18" charset="0"/>
                <a:cs typeface="Times New Roman" panose="02020603050405020304" pitchFamily="18" charset="0"/>
              </a:rPr>
              <a:t>= </a:t>
            </a:r>
            <a:r>
              <a:rPr lang="en-US" sz="1400" b="1" dirty="0" err="1">
                <a:solidFill>
                  <a:schemeClr val="tx1"/>
                </a:solidFill>
                <a:latin typeface="Times New Roman" panose="02020603050405020304" pitchFamily="18" charset="0"/>
                <a:cs typeface="Times New Roman" panose="02020603050405020304" pitchFamily="18" charset="0"/>
              </a:rPr>
              <a:t>promoveaza</a:t>
            </a:r>
            <a:r>
              <a:rPr lang="en-US" sz="1400" b="1" dirty="0">
                <a:solidFill>
                  <a:schemeClr val="tx1"/>
                </a:solidFill>
                <a:latin typeface="Times New Roman" panose="02020603050405020304" pitchFamily="18" charset="0"/>
                <a:cs typeface="Times New Roman" panose="02020603050405020304" pitchFamily="18" charset="0"/>
              </a:rPr>
              <a:t> </a:t>
            </a:r>
            <a:r>
              <a:rPr lang="en-US" sz="1400" b="1" dirty="0" err="1">
                <a:solidFill>
                  <a:schemeClr val="tx1"/>
                </a:solidFill>
                <a:latin typeface="Times New Roman" panose="02020603050405020304" pitchFamily="18" charset="0"/>
                <a:cs typeface="Times New Roman" panose="02020603050405020304" pitchFamily="18" charset="0"/>
              </a:rPr>
              <a:t>respectul</a:t>
            </a:r>
            <a:r>
              <a:rPr lang="en-US" sz="1400" b="1" dirty="0">
                <a:solidFill>
                  <a:schemeClr val="tx1"/>
                </a:solidFill>
                <a:latin typeface="Times New Roman" panose="02020603050405020304" pitchFamily="18" charset="0"/>
                <a:cs typeface="Times New Roman" panose="02020603050405020304" pitchFamily="18" charset="0"/>
              </a:rPr>
              <a:t> </a:t>
            </a:r>
            <a:r>
              <a:rPr lang="en-US" sz="1400" b="1" dirty="0" err="1">
                <a:solidFill>
                  <a:schemeClr val="tx1"/>
                </a:solidFill>
                <a:latin typeface="Times New Roman" panose="02020603050405020304" pitchFamily="18" charset="0"/>
                <a:cs typeface="Times New Roman" panose="02020603050405020304" pitchFamily="18" charset="0"/>
              </a:rPr>
              <a:t>recipro</a:t>
            </a:r>
            <a:r>
              <a:rPr lang="en-US" sz="1400" b="1" dirty="0">
                <a:solidFill>
                  <a:schemeClr val="tx1"/>
                </a:solidFill>
                <a:latin typeface="Times New Roman" panose="02020603050405020304" pitchFamily="18" charset="0"/>
                <a:cs typeface="Times New Roman" panose="02020603050405020304" pitchFamily="18" charset="0"/>
              </a:rPr>
              <a:t> </a:t>
            </a:r>
            <a:r>
              <a:rPr lang="en-US" sz="1400" b="1" dirty="0" err="1">
                <a:solidFill>
                  <a:schemeClr val="tx1"/>
                </a:solidFill>
                <a:latin typeface="Times New Roman" panose="02020603050405020304" pitchFamily="18" charset="0"/>
                <a:cs typeface="Times New Roman" panose="02020603050405020304" pitchFamily="18" charset="0"/>
              </a:rPr>
              <a:t>si</a:t>
            </a:r>
            <a:r>
              <a:rPr lang="en-US" sz="1400" b="1" dirty="0">
                <a:solidFill>
                  <a:schemeClr val="tx1"/>
                </a:solidFill>
                <a:latin typeface="Times New Roman" panose="02020603050405020304" pitchFamily="18" charset="0"/>
                <a:cs typeface="Times New Roman" panose="02020603050405020304" pitchFamily="18" charset="0"/>
              </a:rPr>
              <a:t> </a:t>
            </a:r>
            <a:r>
              <a:rPr lang="en-US" sz="1400" b="1" dirty="0" err="1">
                <a:solidFill>
                  <a:schemeClr val="tx1"/>
                </a:solidFill>
                <a:latin typeface="Times New Roman" panose="02020603050405020304" pitchFamily="18" charset="0"/>
                <a:cs typeface="Times New Roman" panose="02020603050405020304" pitchFamily="18" charset="0"/>
              </a:rPr>
              <a:t>intelegerea</a:t>
            </a:r>
            <a:r>
              <a:rPr lang="en-US" sz="1400" b="1" dirty="0">
                <a:solidFill>
                  <a:schemeClr val="tx1"/>
                </a:solidFill>
                <a:latin typeface="Times New Roman" panose="02020603050405020304" pitchFamily="18" charset="0"/>
                <a:cs typeface="Times New Roman" panose="02020603050405020304" pitchFamily="18" charset="0"/>
              </a:rPr>
              <a:t> </a:t>
            </a:r>
            <a:br>
              <a:rPr lang="en-US" sz="1400" b="1" dirty="0">
                <a:solidFill>
                  <a:schemeClr val="tx1"/>
                </a:solidFill>
                <a:latin typeface="Times New Roman" panose="02020603050405020304" pitchFamily="18" charset="0"/>
                <a:cs typeface="Times New Roman" panose="02020603050405020304" pitchFamily="18" charset="0"/>
              </a:rPr>
            </a:br>
            <a:r>
              <a:rPr lang="en-US" sz="1400" i="1"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Tehnici</a:t>
            </a:r>
            <a:r>
              <a:rPr lang="en-US" sz="1400" i="1" dirty="0">
                <a:solidFill>
                  <a:schemeClr val="tx1"/>
                </a:solidFill>
                <a:latin typeface="Times New Roman" panose="02020603050405020304" pitchFamily="18" charset="0"/>
                <a:cs typeface="Times New Roman" panose="02020603050405020304" pitchFamily="18" charset="0"/>
              </a:rPr>
              <a:t> de </a:t>
            </a:r>
            <a:r>
              <a:rPr lang="en-US" sz="1400" i="1" dirty="0" err="1">
                <a:solidFill>
                  <a:schemeClr val="tx1"/>
                </a:solidFill>
                <a:latin typeface="Times New Roman" panose="02020603050405020304" pitchFamily="18" charset="0"/>
                <a:cs typeface="Times New Roman" panose="02020603050405020304" pitchFamily="18" charset="0"/>
              </a:rPr>
              <a:t>reducere</a:t>
            </a:r>
            <a:r>
              <a:rPr lang="en-US" sz="1400" i="1" dirty="0">
                <a:solidFill>
                  <a:schemeClr val="tx1"/>
                </a:solidFill>
                <a:latin typeface="Times New Roman" panose="02020603050405020304" pitchFamily="18" charset="0"/>
                <a:cs typeface="Times New Roman" panose="02020603050405020304" pitchFamily="18" charset="0"/>
              </a:rPr>
              <a:t> a </a:t>
            </a:r>
            <a:r>
              <a:rPr lang="en-US" sz="1400" i="1" dirty="0" err="1">
                <a:solidFill>
                  <a:schemeClr val="tx1"/>
                </a:solidFill>
                <a:latin typeface="Times New Roman" panose="02020603050405020304" pitchFamily="18" charset="0"/>
                <a:cs typeface="Times New Roman" panose="02020603050405020304" pitchFamily="18" charset="0"/>
              </a:rPr>
              <a:t>stresului</a:t>
            </a:r>
            <a:r>
              <a:rPr lang="en-US" sz="1400" i="1"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prin</a:t>
            </a:r>
            <a:r>
              <a:rPr lang="en-US" sz="1400" i="1"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gestionarea</a:t>
            </a:r>
            <a:r>
              <a:rPr lang="en-US" sz="1400" i="1"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furiei</a:t>
            </a:r>
            <a:r>
              <a:rPr lang="en-US" sz="1400" i="1"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si</a:t>
            </a:r>
            <a:r>
              <a:rPr lang="en-US" sz="1400" i="1" dirty="0">
                <a:solidFill>
                  <a:schemeClr val="tx1"/>
                </a:solidFill>
                <a:latin typeface="Times New Roman" panose="02020603050405020304" pitchFamily="18" charset="0"/>
                <a:cs typeface="Times New Roman" panose="02020603050405020304" pitchFamily="18" charset="0"/>
              </a:rPr>
              <a:t> </a:t>
            </a:r>
            <a:r>
              <a:rPr lang="en-US" sz="1400" i="1" dirty="0" err="1">
                <a:solidFill>
                  <a:schemeClr val="tx1"/>
                </a:solidFill>
                <a:latin typeface="Times New Roman" panose="02020603050405020304" pitchFamily="18" charset="0"/>
                <a:cs typeface="Times New Roman" panose="02020603050405020304" pitchFamily="18" charset="0"/>
              </a:rPr>
              <a:t>comunicarii</a:t>
            </a:r>
            <a:r>
              <a:rPr lang="en-US" sz="1400" i="1" dirty="0">
                <a:solidFill>
                  <a:schemeClr val="tx1"/>
                </a:solidFill>
                <a:latin typeface="Times New Roman" panose="02020603050405020304" pitchFamily="18" charset="0"/>
                <a:cs typeface="Times New Roman" panose="02020603050405020304" pitchFamily="18" charset="0"/>
              </a:rPr>
              <a:t> assertive</a:t>
            </a:r>
            <a:br>
              <a:rPr lang="en-US" sz="1400" i="1" dirty="0">
                <a:solidFill>
                  <a:schemeClr val="tx1"/>
                </a:solidFill>
                <a:latin typeface="Times New Roman" panose="02020603050405020304" pitchFamily="18" charset="0"/>
                <a:cs typeface="Times New Roman" panose="02020603050405020304" pitchFamily="18" charset="0"/>
              </a:rPr>
            </a:br>
            <a:br>
              <a:rPr lang="en-US" sz="1400" i="1" dirty="0">
                <a:solidFill>
                  <a:schemeClr val="tx1"/>
                </a:solidFill>
                <a:latin typeface="Times New Roman" panose="02020603050405020304" pitchFamily="18" charset="0"/>
                <a:cs typeface="Times New Roman" panose="02020603050405020304" pitchFamily="18" charset="0"/>
              </a:rPr>
            </a:br>
            <a:r>
              <a:rPr lang="en-US" sz="1400" i="1" dirty="0">
                <a:solidFill>
                  <a:schemeClr val="tx1"/>
                </a:solidFill>
                <a:latin typeface="Times New Roman" panose="02020603050405020304" pitchFamily="18" charset="0"/>
                <a:cs typeface="Times New Roman" panose="02020603050405020304" pitchFamily="18" charset="0"/>
              </a:rPr>
              <a:t>                                                                             </a:t>
            </a:r>
            <a:br>
              <a:rPr lang="en-US" sz="1400" i="1" dirty="0">
                <a:solidFill>
                  <a:schemeClr val="tx1"/>
                </a:solidFill>
                <a:latin typeface="Times New Roman" panose="02020603050405020304" pitchFamily="18" charset="0"/>
                <a:cs typeface="Times New Roman" panose="02020603050405020304" pitchFamily="18" charset="0"/>
              </a:rPr>
            </a:br>
            <a:r>
              <a:rPr lang="en-US" sz="1400" i="1" dirty="0">
                <a:solidFill>
                  <a:schemeClr val="tx1"/>
                </a:solidFill>
                <a:latin typeface="Times New Roman" panose="02020603050405020304" pitchFamily="18" charset="0"/>
                <a:cs typeface="Times New Roman" panose="02020603050405020304" pitchFamily="18" charset="0"/>
              </a:rPr>
              <a:t>                                                                                           </a:t>
            </a:r>
          </a:p>
        </p:txBody>
      </p:sp>
      <p:sp>
        <p:nvSpPr>
          <p:cNvPr id="3" name="Rectangle 1">
            <a:extLst>
              <a:ext uri="{FF2B5EF4-FFF2-40B4-BE49-F238E27FC236}">
                <a16:creationId xmlns:a16="http://schemas.microsoft.com/office/drawing/2014/main" id="{EE60B46C-4E6B-4070-AD63-3A703D29B751}"/>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o-RO"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F6C4D386-E9DB-1187-7E12-8BB85CC14EAA}"/>
              </a:ext>
            </a:extLst>
          </p:cNvPr>
          <p:cNvSpPr/>
          <p:nvPr/>
        </p:nvSpPr>
        <p:spPr>
          <a:xfrm>
            <a:off x="1093304" y="1948070"/>
            <a:ext cx="2981739" cy="40452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i="1" u="sng" dirty="0">
                <a:latin typeface="Arial Black" panose="020B0A04020102020204" pitchFamily="34" charset="0"/>
              </a:rPr>
              <a:t>FURIE</a:t>
            </a:r>
          </a:p>
          <a:p>
            <a:pPr algn="ctr"/>
            <a:r>
              <a:rPr lang="en-US" sz="1200" b="1" dirty="0">
                <a:latin typeface="Arial Black" panose="020B0A04020102020204" pitchFamily="34" charset="0"/>
              </a:rPr>
              <a:t>*</a:t>
            </a:r>
            <a:r>
              <a:rPr lang="en-US" sz="1200" b="1" dirty="0">
                <a:solidFill>
                  <a:schemeClr val="accent3">
                    <a:lumMod val="60000"/>
                    <a:lumOff val="40000"/>
                  </a:schemeClr>
                </a:solidFill>
                <a:latin typeface="Arial Black" panose="020B0A04020102020204" pitchFamily="34" charset="0"/>
              </a:rPr>
              <a:t>RESPIRATIE PROFUNDA</a:t>
            </a:r>
            <a:r>
              <a:rPr lang="en-US" sz="1200" b="1" dirty="0">
                <a:latin typeface="Arial Black" panose="020B0A04020102020204" pitchFamily="34" charset="0"/>
              </a:rPr>
              <a:t>(</a:t>
            </a:r>
            <a:r>
              <a:rPr lang="en-US" sz="1200" b="1" dirty="0" err="1">
                <a:latin typeface="Arial Black" panose="020B0A04020102020204" pitchFamily="34" charset="0"/>
              </a:rPr>
              <a:t>calmeaza</a:t>
            </a:r>
            <a:r>
              <a:rPr lang="en-US" sz="1200" b="1" dirty="0">
                <a:latin typeface="Arial Black" panose="020B0A04020102020204" pitchFamily="34" charset="0"/>
              </a:rPr>
              <a:t> </a:t>
            </a:r>
            <a:r>
              <a:rPr lang="en-US" sz="1200" b="1" dirty="0" err="1">
                <a:latin typeface="Arial Black" panose="020B0A04020102020204" pitchFamily="34" charset="0"/>
              </a:rPr>
              <a:t>sistemul</a:t>
            </a:r>
            <a:r>
              <a:rPr lang="en-US" sz="1200" b="1" dirty="0">
                <a:latin typeface="Arial Black" panose="020B0A04020102020204" pitchFamily="34" charset="0"/>
              </a:rPr>
              <a:t> </a:t>
            </a:r>
            <a:r>
              <a:rPr lang="en-US" sz="1200" b="1" dirty="0" err="1">
                <a:latin typeface="Arial Black" panose="020B0A04020102020204" pitchFamily="34" charset="0"/>
              </a:rPr>
              <a:t>nervos</a:t>
            </a:r>
            <a:r>
              <a:rPr lang="en-US" sz="1200" b="1" dirty="0">
                <a:latin typeface="Arial Black" panose="020B0A04020102020204" pitchFamily="34" charset="0"/>
              </a:rPr>
              <a:t>/ reduce </a:t>
            </a:r>
            <a:r>
              <a:rPr lang="en-US" sz="1200" b="1" dirty="0" err="1">
                <a:latin typeface="Arial Black" panose="020B0A04020102020204" pitchFamily="34" charset="0"/>
              </a:rPr>
              <a:t>tensiunea</a:t>
            </a:r>
            <a:r>
              <a:rPr lang="en-US" sz="1200" b="1" dirty="0">
                <a:latin typeface="Arial Black" panose="020B0A04020102020204" pitchFamily="34" charset="0"/>
              </a:rPr>
              <a:t>)</a:t>
            </a:r>
          </a:p>
          <a:p>
            <a:pPr algn="ctr"/>
            <a:r>
              <a:rPr lang="en-US" sz="1200" b="1" dirty="0">
                <a:latin typeface="Arial Black" panose="020B0A04020102020204" pitchFamily="34" charset="0"/>
              </a:rPr>
              <a:t>*</a:t>
            </a:r>
            <a:r>
              <a:rPr lang="en-US" sz="1200" b="1" dirty="0">
                <a:solidFill>
                  <a:schemeClr val="accent3">
                    <a:lumMod val="60000"/>
                    <a:lumOff val="40000"/>
                  </a:schemeClr>
                </a:solidFill>
                <a:latin typeface="Arial Black" panose="020B0A04020102020204" pitchFamily="34" charset="0"/>
              </a:rPr>
              <a:t>NUMARA PANA LA 10</a:t>
            </a:r>
            <a:r>
              <a:rPr lang="en-US" sz="1200" b="1" dirty="0">
                <a:latin typeface="Arial Black" panose="020B0A04020102020204" pitchFamily="34" charset="0"/>
              </a:rPr>
              <a:t>( </a:t>
            </a:r>
            <a:r>
              <a:rPr lang="en-US" sz="1200" b="1" dirty="0" err="1">
                <a:latin typeface="Arial Black" panose="020B0A04020102020204" pitchFamily="34" charset="0"/>
              </a:rPr>
              <a:t>ofera</a:t>
            </a:r>
            <a:r>
              <a:rPr lang="en-US" sz="1200" b="1" dirty="0">
                <a:latin typeface="Arial Black" panose="020B0A04020102020204" pitchFamily="34" charset="0"/>
              </a:rPr>
              <a:t> un moment de </a:t>
            </a:r>
            <a:r>
              <a:rPr lang="en-US" sz="1200" b="1" dirty="0" err="1">
                <a:latin typeface="Arial Black" panose="020B0A04020102020204" pitchFamily="34" charset="0"/>
              </a:rPr>
              <a:t>pauza</a:t>
            </a:r>
            <a:r>
              <a:rPr lang="en-US" sz="1200" b="1" dirty="0">
                <a:latin typeface="Arial Black" panose="020B0A04020102020204" pitchFamily="34" charset="0"/>
              </a:rPr>
              <a:t>/ </a:t>
            </a:r>
            <a:r>
              <a:rPr lang="en-US" sz="1200" b="1" dirty="0" err="1">
                <a:latin typeface="Arial Black" panose="020B0A04020102020204" pitchFamily="34" charset="0"/>
              </a:rPr>
              <a:t>calmeaza</a:t>
            </a:r>
            <a:r>
              <a:rPr lang="en-US" sz="1200" b="1" dirty="0">
                <a:latin typeface="Arial Black" panose="020B0A04020102020204" pitchFamily="34" charset="0"/>
              </a:rPr>
              <a:t>/ </a:t>
            </a:r>
            <a:r>
              <a:rPr lang="en-US" sz="1200" b="1" dirty="0" err="1">
                <a:latin typeface="Arial Black" panose="020B0A04020102020204" pitchFamily="34" charset="0"/>
              </a:rPr>
              <a:t>favorizeaza</a:t>
            </a:r>
            <a:r>
              <a:rPr lang="en-US" sz="1200" b="1" dirty="0">
                <a:latin typeface="Arial Black" panose="020B0A04020102020204" pitchFamily="34" charset="0"/>
              </a:rPr>
              <a:t> </a:t>
            </a:r>
            <a:r>
              <a:rPr lang="en-US" sz="1200" b="1" dirty="0" err="1">
                <a:latin typeface="Arial Black" panose="020B0A04020102020204" pitchFamily="34" charset="0"/>
              </a:rPr>
              <a:t>gandirea</a:t>
            </a:r>
            <a:r>
              <a:rPr lang="en-US" sz="1200" b="1" dirty="0">
                <a:latin typeface="Arial Black" panose="020B0A04020102020204" pitchFamily="34" charset="0"/>
              </a:rPr>
              <a:t> </a:t>
            </a:r>
            <a:r>
              <a:rPr lang="en-US" sz="1200" b="1" dirty="0" err="1">
                <a:latin typeface="Arial Black" panose="020B0A04020102020204" pitchFamily="34" charset="0"/>
              </a:rPr>
              <a:t>rationala</a:t>
            </a:r>
            <a:r>
              <a:rPr lang="en-US" sz="1200" b="1" dirty="0">
                <a:latin typeface="Arial Black" panose="020B0A04020102020204" pitchFamily="34" charset="0"/>
              </a:rPr>
              <a:t>)</a:t>
            </a:r>
          </a:p>
          <a:p>
            <a:pPr marL="171450" indent="-171450" algn="ctr">
              <a:buFont typeface="Arial" panose="020B0604020202020204" pitchFamily="34" charset="0"/>
              <a:buChar char="•"/>
            </a:pPr>
            <a:r>
              <a:rPr lang="en-US" sz="1200" b="1" dirty="0">
                <a:solidFill>
                  <a:schemeClr val="accent3">
                    <a:lumMod val="60000"/>
                    <a:lumOff val="40000"/>
                  </a:schemeClr>
                </a:solidFill>
                <a:latin typeface="Arial Black" panose="020B0A04020102020204" pitchFamily="34" charset="0"/>
              </a:rPr>
              <a:t>IDENTIFICAREA DECLANSATORILOR</a:t>
            </a:r>
            <a:r>
              <a:rPr lang="en-US" sz="1200" b="1" dirty="0">
                <a:latin typeface="Arial Black" panose="020B0A04020102020204" pitchFamily="34" charset="0"/>
              </a:rPr>
              <a:t>(</a:t>
            </a:r>
            <a:r>
              <a:rPr lang="en-US" sz="1200" b="1" dirty="0" err="1">
                <a:latin typeface="Arial Black" panose="020B0A04020102020204" pitchFamily="34" charset="0"/>
              </a:rPr>
              <a:t>identica</a:t>
            </a:r>
            <a:r>
              <a:rPr lang="en-US" sz="1200" b="1" dirty="0">
                <a:latin typeface="Arial Black" panose="020B0A04020102020204" pitchFamily="34" charset="0"/>
              </a:rPr>
              <a:t> </a:t>
            </a:r>
            <a:r>
              <a:rPr lang="en-US" sz="1200" b="1" dirty="0" err="1">
                <a:latin typeface="Arial Black" panose="020B0A04020102020204" pitchFamily="34" charset="0"/>
              </a:rPr>
              <a:t>situatiile</a:t>
            </a:r>
            <a:r>
              <a:rPr lang="en-US" sz="1200" b="1" dirty="0">
                <a:latin typeface="Arial Black" panose="020B0A04020102020204" pitchFamily="34" charset="0"/>
              </a:rPr>
              <a:t> </a:t>
            </a:r>
            <a:r>
              <a:rPr lang="en-US" sz="1200" b="1" dirty="0" err="1">
                <a:latin typeface="Arial Black" panose="020B0A04020102020204" pitchFamily="34" charset="0"/>
              </a:rPr>
              <a:t>sau</a:t>
            </a:r>
            <a:r>
              <a:rPr lang="en-US" sz="1200" b="1" dirty="0">
                <a:latin typeface="Arial Black" panose="020B0A04020102020204" pitchFamily="34" charset="0"/>
              </a:rPr>
              <a:t> </a:t>
            </a:r>
            <a:r>
              <a:rPr lang="en-US" sz="1200" b="1" dirty="0" err="1">
                <a:latin typeface="Arial Black" panose="020B0A04020102020204" pitchFamily="34" charset="0"/>
              </a:rPr>
              <a:t>persoanele</a:t>
            </a:r>
            <a:r>
              <a:rPr lang="en-US" sz="1200" b="1" dirty="0">
                <a:latin typeface="Arial Black" panose="020B0A04020102020204" pitchFamily="34" charset="0"/>
              </a:rPr>
              <a:t> care </a:t>
            </a:r>
            <a:r>
              <a:rPr lang="en-US" sz="1200" b="1" dirty="0" err="1">
                <a:latin typeface="Arial Black" panose="020B0A04020102020204" pitchFamily="34" charset="0"/>
              </a:rPr>
              <a:t>declanseaza</a:t>
            </a:r>
            <a:r>
              <a:rPr lang="en-US" sz="1200" b="1" dirty="0">
                <a:latin typeface="Arial Black" panose="020B0A04020102020204" pitchFamily="34" charset="0"/>
              </a:rPr>
              <a:t> </a:t>
            </a:r>
            <a:r>
              <a:rPr lang="en-US" sz="1200" b="1" dirty="0" err="1">
                <a:latin typeface="Arial Black" panose="020B0A04020102020204" pitchFamily="34" charset="0"/>
              </a:rPr>
              <a:t>starea</a:t>
            </a:r>
            <a:r>
              <a:rPr lang="en-US" sz="1200" b="1" dirty="0">
                <a:latin typeface="Arial Black" panose="020B0A04020102020204" pitchFamily="34" charset="0"/>
              </a:rPr>
              <a:t>)</a:t>
            </a:r>
          </a:p>
          <a:p>
            <a:pPr algn="ctr"/>
            <a:r>
              <a:rPr lang="en-US" sz="1200" b="1" dirty="0">
                <a:latin typeface="Arial Black" panose="020B0A04020102020204" pitchFamily="34" charset="0"/>
              </a:rPr>
              <a:t>*</a:t>
            </a:r>
            <a:r>
              <a:rPr lang="en-US" sz="1200" b="1" dirty="0">
                <a:solidFill>
                  <a:schemeClr val="accent3">
                    <a:lumMod val="60000"/>
                    <a:lumOff val="40000"/>
                  </a:schemeClr>
                </a:solidFill>
                <a:latin typeface="Arial Black" panose="020B0A04020102020204" pitchFamily="34" charset="0"/>
              </a:rPr>
              <a:t>EXERCITII FIZICE </a:t>
            </a:r>
            <a:r>
              <a:rPr lang="en-US" sz="1200" b="1" dirty="0">
                <a:latin typeface="Arial Black" panose="020B0A04020102020204" pitchFamily="34" charset="0"/>
              </a:rPr>
              <a:t>(</a:t>
            </a:r>
            <a:r>
              <a:rPr lang="en-US" sz="1200" b="1" dirty="0" err="1">
                <a:latin typeface="Arial Black" panose="020B0A04020102020204" pitchFamily="34" charset="0"/>
              </a:rPr>
              <a:t>imbunatatesc</a:t>
            </a:r>
            <a:r>
              <a:rPr lang="en-US" sz="1200" b="1" dirty="0">
                <a:latin typeface="Arial Black" panose="020B0A04020102020204" pitchFamily="34" charset="0"/>
              </a:rPr>
              <a:t> </a:t>
            </a:r>
            <a:r>
              <a:rPr lang="en-US" sz="1200" b="1" dirty="0" err="1">
                <a:latin typeface="Arial Black" panose="020B0A04020102020204" pitchFamily="34" charset="0"/>
              </a:rPr>
              <a:t>starea</a:t>
            </a:r>
            <a:r>
              <a:rPr lang="en-US" sz="1200" b="1" dirty="0">
                <a:latin typeface="Arial Black" panose="020B0A04020102020204" pitchFamily="34" charset="0"/>
              </a:rPr>
              <a:t> de spirit)</a:t>
            </a:r>
          </a:p>
          <a:p>
            <a:pPr algn="ctr"/>
            <a:r>
              <a:rPr lang="en-US" sz="1200" b="1" dirty="0">
                <a:latin typeface="Arial Black" panose="020B0A04020102020204" pitchFamily="34" charset="0"/>
              </a:rPr>
              <a:t>*</a:t>
            </a:r>
            <a:r>
              <a:rPr lang="en-US" sz="1200" b="1" dirty="0">
                <a:solidFill>
                  <a:schemeClr val="accent3">
                    <a:lumMod val="60000"/>
                    <a:lumOff val="40000"/>
                  </a:schemeClr>
                </a:solidFill>
                <a:latin typeface="Arial Black" panose="020B0A04020102020204" pitchFamily="34" charset="0"/>
              </a:rPr>
              <a:t>TEHNICI DE RELAXARE</a:t>
            </a:r>
            <a:r>
              <a:rPr lang="en-US" sz="1200" b="1" dirty="0">
                <a:latin typeface="Arial Black" panose="020B0A04020102020204" pitchFamily="34" charset="0"/>
              </a:rPr>
              <a:t>(</a:t>
            </a:r>
            <a:r>
              <a:rPr lang="en-US" sz="1200" b="1" dirty="0" err="1">
                <a:latin typeface="Arial Black" panose="020B0A04020102020204" pitchFamily="34" charset="0"/>
              </a:rPr>
              <a:t>meditatii</a:t>
            </a:r>
            <a:r>
              <a:rPr lang="en-US" sz="1200" b="1" dirty="0">
                <a:latin typeface="Arial Black" panose="020B0A04020102020204" pitchFamily="34" charset="0"/>
              </a:rPr>
              <a:t>, yoga)</a:t>
            </a:r>
          </a:p>
        </p:txBody>
      </p:sp>
      <p:sp>
        <p:nvSpPr>
          <p:cNvPr id="8" name="Rectangle: Rounded Corners 7">
            <a:extLst>
              <a:ext uri="{FF2B5EF4-FFF2-40B4-BE49-F238E27FC236}">
                <a16:creationId xmlns:a16="http://schemas.microsoft.com/office/drawing/2014/main" id="{EF4075E5-573F-59AE-AA53-14DD8805CE6A}"/>
              </a:ext>
            </a:extLst>
          </p:cNvPr>
          <p:cNvSpPr/>
          <p:nvPr/>
        </p:nvSpPr>
        <p:spPr>
          <a:xfrm>
            <a:off x="5118652" y="2832652"/>
            <a:ext cx="4155350" cy="402534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1" u="sng" dirty="0">
                <a:latin typeface="Arial Black" panose="020B0A04020102020204" pitchFamily="34" charset="0"/>
              </a:rPr>
              <a:t>COMUNICAREA SERTIVA </a:t>
            </a:r>
          </a:p>
          <a:p>
            <a:pPr marL="342900" indent="-342900" algn="ctr">
              <a:buAutoNum type="arabicPeriod"/>
            </a:pPr>
            <a:r>
              <a:rPr lang="en-US" sz="1200" dirty="0" err="1">
                <a:solidFill>
                  <a:schemeClr val="accent3">
                    <a:lumMod val="60000"/>
                    <a:lumOff val="40000"/>
                  </a:schemeClr>
                </a:solidFill>
                <a:latin typeface="Arial Black" panose="020B0A04020102020204" pitchFamily="34" charset="0"/>
              </a:rPr>
              <a:t>Folosirea</a:t>
            </a:r>
            <a:r>
              <a:rPr lang="en-US" sz="1200" dirty="0">
                <a:solidFill>
                  <a:schemeClr val="accent3">
                    <a:lumMod val="60000"/>
                    <a:lumOff val="40000"/>
                  </a:schemeClr>
                </a:solidFill>
                <a:latin typeface="Arial Black" panose="020B0A04020102020204" pitchFamily="34" charset="0"/>
              </a:rPr>
              <a:t> </a:t>
            </a:r>
            <a:r>
              <a:rPr lang="en-US" sz="1200" dirty="0" err="1">
                <a:solidFill>
                  <a:schemeClr val="accent3">
                    <a:lumMod val="60000"/>
                    <a:lumOff val="40000"/>
                  </a:schemeClr>
                </a:solidFill>
                <a:latin typeface="Arial Black" panose="020B0A04020102020204" pitchFamily="34" charset="0"/>
              </a:rPr>
              <a:t>mesajelor</a:t>
            </a:r>
            <a:r>
              <a:rPr lang="en-US" sz="1200" dirty="0">
                <a:solidFill>
                  <a:schemeClr val="accent3">
                    <a:lumMod val="60000"/>
                    <a:lumOff val="40000"/>
                  </a:schemeClr>
                </a:solidFill>
                <a:latin typeface="Arial Black" panose="020B0A04020102020204" pitchFamily="34" charset="0"/>
              </a:rPr>
              <a:t> “EU”(</a:t>
            </a:r>
            <a:r>
              <a:rPr lang="en-US" sz="1200" dirty="0" err="1">
                <a:latin typeface="Arial Black" panose="020B0A04020102020204" pitchFamily="34" charset="0"/>
              </a:rPr>
              <a:t>exprima</a:t>
            </a:r>
            <a:r>
              <a:rPr lang="en-US" sz="1200" dirty="0">
                <a:latin typeface="Arial Black" panose="020B0A04020102020204" pitchFamily="34" charset="0"/>
              </a:rPr>
              <a:t> </a:t>
            </a:r>
            <a:r>
              <a:rPr lang="en-US" sz="1200" dirty="0" err="1">
                <a:latin typeface="Arial Black" panose="020B0A04020102020204" pitchFamily="34" charset="0"/>
              </a:rPr>
              <a:t>sentimentele</a:t>
            </a:r>
            <a:r>
              <a:rPr lang="en-US" sz="1200" dirty="0">
                <a:latin typeface="Arial Black" panose="020B0A04020102020204" pitchFamily="34" charset="0"/>
              </a:rPr>
              <a:t> </a:t>
            </a:r>
            <a:r>
              <a:rPr lang="en-US" sz="1200" dirty="0" err="1">
                <a:latin typeface="Arial Black" panose="020B0A04020102020204" pitchFamily="34" charset="0"/>
              </a:rPr>
              <a:t>si</a:t>
            </a:r>
            <a:r>
              <a:rPr lang="en-US" sz="1200" dirty="0">
                <a:latin typeface="Arial Black" panose="020B0A04020102020204" pitchFamily="34" charset="0"/>
              </a:rPr>
              <a:t> </a:t>
            </a:r>
            <a:r>
              <a:rPr lang="en-US" sz="1200" dirty="0" err="1">
                <a:latin typeface="Arial Black" panose="020B0A04020102020204" pitchFamily="34" charset="0"/>
              </a:rPr>
              <a:t>nevoile”Eu</a:t>
            </a:r>
            <a:r>
              <a:rPr lang="en-US" sz="1200" dirty="0">
                <a:latin typeface="Arial Black" panose="020B0A04020102020204" pitchFamily="34" charset="0"/>
              </a:rPr>
              <a:t> sunt </a:t>
            </a:r>
            <a:r>
              <a:rPr lang="en-US" sz="1200" dirty="0" err="1">
                <a:latin typeface="Arial Black" panose="020B0A04020102020204" pitchFamily="34" charset="0"/>
              </a:rPr>
              <a:t>frustrat</a:t>
            </a:r>
            <a:r>
              <a:rPr lang="en-US" sz="1200" dirty="0">
                <a:latin typeface="Arial Black" panose="020B0A04020102020204" pitchFamily="34" charset="0"/>
              </a:rPr>
              <a:t> cand…. In loc de Tu </a:t>
            </a:r>
            <a:r>
              <a:rPr lang="en-US" sz="1200" dirty="0" err="1">
                <a:latin typeface="Arial Black" panose="020B0A04020102020204" pitchFamily="34" charset="0"/>
              </a:rPr>
              <a:t>mereu</a:t>
            </a:r>
            <a:r>
              <a:rPr lang="en-US" sz="1200" dirty="0">
                <a:latin typeface="Arial Black" panose="020B0A04020102020204" pitchFamily="34" charset="0"/>
              </a:rPr>
              <a:t>….”)</a:t>
            </a:r>
          </a:p>
          <a:p>
            <a:pPr marL="342900" indent="-342900" algn="ctr">
              <a:buAutoNum type="arabicPeriod"/>
            </a:pPr>
            <a:r>
              <a:rPr lang="en-US" sz="1200" dirty="0" err="1">
                <a:solidFill>
                  <a:schemeClr val="accent3">
                    <a:lumMod val="60000"/>
                    <a:lumOff val="40000"/>
                  </a:schemeClr>
                </a:solidFill>
                <a:latin typeface="Arial Black" panose="020B0A04020102020204" pitchFamily="34" charset="0"/>
              </a:rPr>
              <a:t>Ascultarea</a:t>
            </a:r>
            <a:r>
              <a:rPr lang="en-US" sz="1200" dirty="0">
                <a:solidFill>
                  <a:schemeClr val="accent3">
                    <a:lumMod val="60000"/>
                    <a:lumOff val="40000"/>
                  </a:schemeClr>
                </a:solidFill>
                <a:latin typeface="Arial Black" panose="020B0A04020102020204" pitchFamily="34" charset="0"/>
              </a:rPr>
              <a:t> </a:t>
            </a:r>
            <a:r>
              <a:rPr lang="en-US" sz="1200" dirty="0" err="1">
                <a:solidFill>
                  <a:schemeClr val="accent3">
                    <a:lumMod val="60000"/>
                    <a:lumOff val="40000"/>
                  </a:schemeClr>
                </a:solidFill>
                <a:latin typeface="Arial Black" panose="020B0A04020102020204" pitchFamily="34" charset="0"/>
              </a:rPr>
              <a:t>activa</a:t>
            </a:r>
            <a:r>
              <a:rPr lang="en-US" sz="1200" dirty="0">
                <a:latin typeface="Arial Black" panose="020B0A04020102020204" pitchFamily="34" charset="0"/>
              </a:rPr>
              <a:t>(</a:t>
            </a:r>
            <a:r>
              <a:rPr lang="en-US" sz="1200" dirty="0" err="1">
                <a:latin typeface="Arial Black" panose="020B0A04020102020204" pitchFamily="34" charset="0"/>
              </a:rPr>
              <a:t>demonstreaza</a:t>
            </a:r>
            <a:r>
              <a:rPr lang="en-US" sz="1200" dirty="0">
                <a:latin typeface="Arial Black" panose="020B0A04020102020204" pitchFamily="34" charset="0"/>
              </a:rPr>
              <a:t> respect </a:t>
            </a:r>
            <a:r>
              <a:rPr lang="en-US" sz="1200" dirty="0" err="1">
                <a:latin typeface="Arial Black" panose="020B0A04020102020204" pitchFamily="34" charset="0"/>
              </a:rPr>
              <a:t>si</a:t>
            </a:r>
            <a:r>
              <a:rPr lang="en-US" sz="1200" dirty="0">
                <a:latin typeface="Arial Black" panose="020B0A04020102020204" pitchFamily="34" charset="0"/>
              </a:rPr>
              <a:t> </a:t>
            </a:r>
            <a:r>
              <a:rPr lang="en-US" sz="1200" dirty="0" err="1">
                <a:latin typeface="Arial Black" panose="020B0A04020102020204" pitchFamily="34" charset="0"/>
              </a:rPr>
              <a:t>deschidere</a:t>
            </a:r>
            <a:r>
              <a:rPr lang="en-US" sz="1200" dirty="0">
                <a:latin typeface="Arial Black" panose="020B0A04020102020204" pitchFamily="34" charset="0"/>
              </a:rPr>
              <a:t>)</a:t>
            </a:r>
          </a:p>
          <a:p>
            <a:pPr marL="342900" indent="-342900" algn="ctr">
              <a:buAutoNum type="arabicPeriod"/>
            </a:pPr>
            <a:r>
              <a:rPr lang="en-US" sz="1200" dirty="0" err="1">
                <a:solidFill>
                  <a:schemeClr val="accent3">
                    <a:lumMod val="60000"/>
                    <a:lumOff val="40000"/>
                  </a:schemeClr>
                </a:solidFill>
                <a:latin typeface="Arial Black" panose="020B0A04020102020204" pitchFamily="34" charset="0"/>
              </a:rPr>
              <a:t>Stabilirea</a:t>
            </a:r>
            <a:r>
              <a:rPr lang="en-US" sz="1200" dirty="0">
                <a:solidFill>
                  <a:schemeClr val="accent3">
                    <a:lumMod val="60000"/>
                    <a:lumOff val="40000"/>
                  </a:schemeClr>
                </a:solidFill>
                <a:latin typeface="Arial Black" panose="020B0A04020102020204" pitchFamily="34" charset="0"/>
              </a:rPr>
              <a:t> </a:t>
            </a:r>
            <a:r>
              <a:rPr lang="en-US" sz="1200" dirty="0" err="1">
                <a:solidFill>
                  <a:schemeClr val="accent3">
                    <a:lumMod val="60000"/>
                    <a:lumOff val="40000"/>
                  </a:schemeClr>
                </a:solidFill>
                <a:latin typeface="Arial Black" panose="020B0A04020102020204" pitchFamily="34" charset="0"/>
              </a:rPr>
              <a:t>limitelor</a:t>
            </a:r>
            <a:r>
              <a:rPr lang="en-US" sz="1200" dirty="0">
                <a:solidFill>
                  <a:schemeClr val="accent3">
                    <a:lumMod val="60000"/>
                    <a:lumOff val="40000"/>
                  </a:schemeClr>
                </a:solidFill>
                <a:latin typeface="Arial Black" panose="020B0A04020102020204" pitchFamily="34" charset="0"/>
              </a:rPr>
              <a:t> </a:t>
            </a:r>
            <a:r>
              <a:rPr lang="en-US" sz="1200" dirty="0" err="1">
                <a:solidFill>
                  <a:schemeClr val="accent3">
                    <a:lumMod val="60000"/>
                    <a:lumOff val="40000"/>
                  </a:schemeClr>
                </a:solidFill>
                <a:latin typeface="Arial Black" panose="020B0A04020102020204" pitchFamily="34" charset="0"/>
              </a:rPr>
              <a:t>clare</a:t>
            </a:r>
            <a:r>
              <a:rPr lang="en-US" sz="1200" dirty="0">
                <a:latin typeface="Arial Black" panose="020B0A04020102020204" pitchFamily="34" charset="0"/>
              </a:rPr>
              <a:t>(</a:t>
            </a:r>
            <a:r>
              <a:rPr lang="en-US" sz="1200" dirty="0" err="1">
                <a:latin typeface="Arial Black" panose="020B0A04020102020204" pitchFamily="34" charset="0"/>
              </a:rPr>
              <a:t>previne</a:t>
            </a:r>
            <a:r>
              <a:rPr lang="en-US" sz="1200" dirty="0">
                <a:latin typeface="Arial Black" panose="020B0A04020102020204" pitchFamily="34" charset="0"/>
              </a:rPr>
              <a:t> </a:t>
            </a:r>
            <a:r>
              <a:rPr lang="en-US" sz="1200" dirty="0" err="1">
                <a:latin typeface="Arial Black" panose="020B0A04020102020204" pitchFamily="34" charset="0"/>
              </a:rPr>
              <a:t>situatiile</a:t>
            </a:r>
            <a:r>
              <a:rPr lang="en-US" sz="1200" dirty="0">
                <a:latin typeface="Arial Black" panose="020B0A04020102020204" pitchFamily="34" charset="0"/>
              </a:rPr>
              <a:t> de </a:t>
            </a:r>
            <a:r>
              <a:rPr lang="en-US" sz="1200" dirty="0" err="1">
                <a:latin typeface="Arial Black" panose="020B0A04020102020204" pitchFamily="34" charset="0"/>
              </a:rPr>
              <a:t>frustrare</a:t>
            </a:r>
            <a:r>
              <a:rPr lang="en-US" sz="1200" dirty="0">
                <a:latin typeface="Arial Black" panose="020B0A04020102020204" pitchFamily="34" charset="0"/>
              </a:rPr>
              <a:t>)</a:t>
            </a:r>
          </a:p>
          <a:p>
            <a:pPr marL="342900" indent="-342900" algn="ctr">
              <a:buAutoNum type="arabicPeriod"/>
            </a:pPr>
            <a:r>
              <a:rPr lang="en-US" sz="1200" dirty="0" err="1">
                <a:solidFill>
                  <a:schemeClr val="accent3">
                    <a:lumMod val="60000"/>
                    <a:lumOff val="40000"/>
                  </a:schemeClr>
                </a:solidFill>
                <a:latin typeface="Arial Black" panose="020B0A04020102020204" pitchFamily="34" charset="0"/>
              </a:rPr>
              <a:t>Exprimarea</a:t>
            </a:r>
            <a:r>
              <a:rPr lang="en-US" sz="1200" dirty="0">
                <a:solidFill>
                  <a:schemeClr val="accent3">
                    <a:lumMod val="60000"/>
                    <a:lumOff val="40000"/>
                  </a:schemeClr>
                </a:solidFill>
                <a:latin typeface="Arial Black" panose="020B0A04020102020204" pitchFamily="34" charset="0"/>
              </a:rPr>
              <a:t> </a:t>
            </a:r>
            <a:r>
              <a:rPr lang="en-US" sz="1200" dirty="0" err="1">
                <a:solidFill>
                  <a:schemeClr val="accent3">
                    <a:lumMod val="60000"/>
                    <a:lumOff val="40000"/>
                  </a:schemeClr>
                </a:solidFill>
                <a:latin typeface="Arial Black" panose="020B0A04020102020204" pitchFamily="34" charset="0"/>
              </a:rPr>
              <a:t>directa</a:t>
            </a:r>
            <a:r>
              <a:rPr lang="en-US" sz="1200" dirty="0">
                <a:solidFill>
                  <a:schemeClr val="accent3">
                    <a:lumMod val="60000"/>
                    <a:lumOff val="40000"/>
                  </a:schemeClr>
                </a:solidFill>
                <a:latin typeface="Arial Black" panose="020B0A04020102020204" pitchFamily="34" charset="0"/>
              </a:rPr>
              <a:t> a </a:t>
            </a:r>
            <a:r>
              <a:rPr lang="en-US" sz="1200" dirty="0" err="1">
                <a:solidFill>
                  <a:schemeClr val="accent3">
                    <a:lumMod val="60000"/>
                    <a:lumOff val="40000"/>
                  </a:schemeClr>
                </a:solidFill>
                <a:latin typeface="Arial Black" panose="020B0A04020102020204" pitchFamily="34" charset="0"/>
              </a:rPr>
              <a:t>nevoilor</a:t>
            </a:r>
            <a:r>
              <a:rPr lang="en-US" sz="1200" dirty="0">
                <a:latin typeface="Arial Black" panose="020B0A04020102020204" pitchFamily="34" charset="0"/>
              </a:rPr>
              <a:t>(reduce </a:t>
            </a:r>
            <a:r>
              <a:rPr lang="en-US" sz="1200" dirty="0" err="1">
                <a:latin typeface="Arial Black" panose="020B0A04020102020204" pitchFamily="34" charset="0"/>
              </a:rPr>
              <a:t>resentimentele</a:t>
            </a:r>
            <a:r>
              <a:rPr lang="en-US" sz="1200" dirty="0">
                <a:latin typeface="Arial Black" panose="020B0A04020102020204" pitchFamily="34" charset="0"/>
              </a:rPr>
              <a:t>)</a:t>
            </a:r>
          </a:p>
          <a:p>
            <a:pPr marL="342900" indent="-342900" algn="ctr">
              <a:buAutoNum type="arabicPeriod"/>
            </a:pPr>
            <a:r>
              <a:rPr lang="en-US" sz="1200" dirty="0" err="1">
                <a:solidFill>
                  <a:schemeClr val="accent3">
                    <a:lumMod val="60000"/>
                    <a:lumOff val="40000"/>
                  </a:schemeClr>
                </a:solidFill>
                <a:latin typeface="Arial Black" panose="020B0A04020102020204" pitchFamily="34" charset="0"/>
              </a:rPr>
              <a:t>Practicarea</a:t>
            </a:r>
            <a:r>
              <a:rPr lang="en-US" sz="1200" dirty="0">
                <a:solidFill>
                  <a:schemeClr val="accent3">
                    <a:lumMod val="60000"/>
                    <a:lumOff val="40000"/>
                  </a:schemeClr>
                </a:solidFill>
                <a:latin typeface="Arial Black" panose="020B0A04020102020204" pitchFamily="34" charset="0"/>
              </a:rPr>
              <a:t> </a:t>
            </a:r>
            <a:r>
              <a:rPr lang="en-US" sz="1200" dirty="0" err="1">
                <a:solidFill>
                  <a:schemeClr val="accent3">
                    <a:lumMod val="60000"/>
                    <a:lumOff val="40000"/>
                  </a:schemeClr>
                </a:solidFill>
                <a:latin typeface="Arial Black" panose="020B0A04020102020204" pitchFamily="34" charset="0"/>
              </a:rPr>
              <a:t>empatiei</a:t>
            </a:r>
            <a:r>
              <a:rPr lang="en-US" sz="1200" dirty="0">
                <a:latin typeface="Arial Black" panose="020B0A04020102020204" pitchFamily="34" charset="0"/>
              </a:rPr>
              <a:t>(</a:t>
            </a:r>
            <a:r>
              <a:rPr lang="en-US" sz="1200" dirty="0" err="1">
                <a:latin typeface="Arial Black" panose="020B0A04020102020204" pitchFamily="34" charset="0"/>
              </a:rPr>
              <a:t>construieste</a:t>
            </a:r>
            <a:r>
              <a:rPr lang="en-US" sz="1200" dirty="0">
                <a:latin typeface="Arial Black" panose="020B0A04020102020204" pitchFamily="34" charset="0"/>
              </a:rPr>
              <a:t> </a:t>
            </a:r>
            <a:r>
              <a:rPr lang="en-US" sz="1200" dirty="0" err="1">
                <a:latin typeface="Arial Black" panose="020B0A04020102020204" pitchFamily="34" charset="0"/>
              </a:rPr>
              <a:t>relatii</a:t>
            </a:r>
            <a:r>
              <a:rPr lang="en-US" sz="1200" dirty="0">
                <a:latin typeface="Arial Black" panose="020B0A04020102020204" pitchFamily="34" charset="0"/>
              </a:rPr>
              <a:t> </a:t>
            </a:r>
            <a:r>
              <a:rPr lang="en-US" sz="1200" dirty="0" err="1">
                <a:latin typeface="Arial Black" panose="020B0A04020102020204" pitchFamily="34" charset="0"/>
              </a:rPr>
              <a:t>puternice</a:t>
            </a:r>
            <a:r>
              <a:rPr lang="en-US" sz="1200" dirty="0">
                <a:latin typeface="Arial Black" panose="020B0A04020102020204" pitchFamily="34" charset="0"/>
              </a:rPr>
              <a:t>)</a:t>
            </a:r>
          </a:p>
          <a:p>
            <a:pPr marL="342900" indent="-342900" algn="ctr">
              <a:buAutoNum type="arabicPeriod"/>
            </a:pPr>
            <a:r>
              <a:rPr lang="en-US" sz="1200" dirty="0" err="1">
                <a:solidFill>
                  <a:schemeClr val="accent3">
                    <a:lumMod val="60000"/>
                    <a:lumOff val="40000"/>
                  </a:schemeClr>
                </a:solidFill>
                <a:latin typeface="Arial Black" panose="020B0A04020102020204" pitchFamily="34" charset="0"/>
              </a:rPr>
              <a:t>Evitarea</a:t>
            </a:r>
            <a:r>
              <a:rPr lang="en-US" sz="1200" dirty="0">
                <a:solidFill>
                  <a:schemeClr val="accent3">
                    <a:lumMod val="60000"/>
                    <a:lumOff val="40000"/>
                  </a:schemeClr>
                </a:solidFill>
                <a:latin typeface="Arial Black" panose="020B0A04020102020204" pitchFamily="34" charset="0"/>
              </a:rPr>
              <a:t> </a:t>
            </a:r>
            <a:r>
              <a:rPr lang="en-US" sz="1200" dirty="0" err="1">
                <a:solidFill>
                  <a:schemeClr val="accent3">
                    <a:lumMod val="60000"/>
                    <a:lumOff val="40000"/>
                  </a:schemeClr>
                </a:solidFill>
                <a:latin typeface="Arial Black" panose="020B0A04020102020204" pitchFamily="34" charset="0"/>
              </a:rPr>
              <a:t>generalizarilor</a:t>
            </a:r>
            <a:r>
              <a:rPr lang="en-US" sz="1200" dirty="0">
                <a:solidFill>
                  <a:schemeClr val="accent3">
                    <a:lumMod val="60000"/>
                    <a:lumOff val="40000"/>
                  </a:schemeClr>
                </a:solidFill>
                <a:latin typeface="Arial Black" panose="020B0A04020102020204" pitchFamily="34" charset="0"/>
              </a:rPr>
              <a:t> </a:t>
            </a:r>
            <a:r>
              <a:rPr lang="en-US" sz="1200" dirty="0">
                <a:latin typeface="Arial Black" panose="020B0A04020102020204" pitchFamily="34" charset="0"/>
              </a:rPr>
              <a:t>(reduce </a:t>
            </a:r>
            <a:r>
              <a:rPr lang="en-US" sz="1200" dirty="0" err="1">
                <a:latin typeface="Arial Black" panose="020B0A04020102020204" pitchFamily="34" charset="0"/>
              </a:rPr>
              <a:t>resentimentele</a:t>
            </a:r>
            <a:r>
              <a:rPr lang="en-US" sz="1200" dirty="0">
                <a:latin typeface="Arial Black" panose="020B0A04020102020204" pitchFamily="34" charset="0"/>
              </a:rPr>
              <a:t> , </a:t>
            </a:r>
            <a:r>
              <a:rPr lang="en-US" sz="1200" dirty="0" err="1">
                <a:latin typeface="Arial Black" panose="020B0A04020102020204" pitchFamily="34" charset="0"/>
              </a:rPr>
              <a:t>promoveaza</a:t>
            </a:r>
            <a:r>
              <a:rPr lang="en-US" sz="1200" dirty="0">
                <a:latin typeface="Arial Black" panose="020B0A04020102020204" pitchFamily="34" charset="0"/>
              </a:rPr>
              <a:t> </a:t>
            </a:r>
            <a:r>
              <a:rPr lang="en-US" sz="1200" dirty="0" err="1">
                <a:latin typeface="Arial Black" panose="020B0A04020102020204" pitchFamily="34" charset="0"/>
              </a:rPr>
              <a:t>discutia</a:t>
            </a:r>
            <a:r>
              <a:rPr lang="en-US" sz="1200" dirty="0">
                <a:latin typeface="Arial Black" panose="020B0A04020102020204" pitchFamily="34" charset="0"/>
              </a:rPr>
              <a:t> constructive )</a:t>
            </a:r>
          </a:p>
        </p:txBody>
      </p:sp>
    </p:spTree>
    <p:extLst>
      <p:ext uri="{BB962C8B-B14F-4D97-AF65-F5344CB8AC3E}">
        <p14:creationId xmlns:p14="http://schemas.microsoft.com/office/powerpoint/2010/main" val="3120354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069496"/>
          </a:xfrm>
        </p:spPr>
        <p:txBody>
          <a:bodyPr>
            <a:normAutofit/>
          </a:bodyPr>
          <a:lstStyle/>
          <a:p>
            <a:r>
              <a:rPr lang="ro-RO" sz="1400" b="1" dirty="0">
                <a:solidFill>
                  <a:schemeClr val="tx1"/>
                </a:solidFill>
                <a:latin typeface="Arial Black" panose="020B0A04020102020204" pitchFamily="34" charset="0"/>
              </a:rPr>
              <a:t>ZIUA </a:t>
            </a:r>
            <a:r>
              <a:rPr lang="en-US" sz="1400" b="1" dirty="0">
                <a:solidFill>
                  <a:schemeClr val="tx1"/>
                </a:solidFill>
                <a:latin typeface="Arial Black" panose="020B0A04020102020204" pitchFamily="34" charset="0"/>
              </a:rPr>
              <a:t>3</a:t>
            </a:r>
            <a:br>
              <a:rPr lang="en-US" sz="1400" b="1" dirty="0">
                <a:solidFill>
                  <a:schemeClr val="tx1"/>
                </a:solidFill>
                <a:latin typeface="Arial Black" panose="020B0A04020102020204" pitchFamily="34" charset="0"/>
              </a:rPr>
            </a:br>
            <a:r>
              <a:rPr lang="en-US" sz="1400" b="1" dirty="0">
                <a:solidFill>
                  <a:schemeClr val="tx1"/>
                </a:solidFill>
                <a:latin typeface="Arial Black" panose="020B0A04020102020204" pitchFamily="34" charset="0"/>
              </a:rPr>
              <a:t>-</a:t>
            </a:r>
            <a:r>
              <a:rPr lang="en-US" sz="1400" b="1" u="sng" dirty="0" err="1">
                <a:solidFill>
                  <a:schemeClr val="tx1"/>
                </a:solidFill>
                <a:latin typeface="Arial Black" panose="020B0A04020102020204" pitchFamily="34" charset="0"/>
              </a:rPr>
              <a:t>Valoarea</a:t>
            </a:r>
            <a:r>
              <a:rPr lang="en-US" sz="1400" b="1" u="sng" dirty="0">
                <a:solidFill>
                  <a:schemeClr val="tx1"/>
                </a:solidFill>
                <a:latin typeface="Arial Black" panose="020B0A04020102020204" pitchFamily="34" charset="0"/>
              </a:rPr>
              <a:t> </a:t>
            </a:r>
            <a:r>
              <a:rPr lang="en-US" sz="1400" b="1" u="sng" dirty="0" err="1">
                <a:solidFill>
                  <a:schemeClr val="tx1"/>
                </a:solidFill>
                <a:latin typeface="Arial Black" panose="020B0A04020102020204" pitchFamily="34" charset="0"/>
              </a:rPr>
              <a:t>educatiei</a:t>
            </a:r>
            <a:r>
              <a:rPr lang="en-US" sz="1400" b="1" u="sng" dirty="0">
                <a:solidFill>
                  <a:schemeClr val="tx1"/>
                </a:solidFill>
                <a:latin typeface="Arial Black" panose="020B0A04020102020204" pitchFamily="34" charset="0"/>
              </a:rPr>
              <a:t> inclusive</a:t>
            </a:r>
            <a:br>
              <a:rPr lang="en-US" sz="1400" b="1" u="sng" dirty="0">
                <a:solidFill>
                  <a:schemeClr val="tx1"/>
                </a:solidFill>
                <a:latin typeface="Arial Black" panose="020B0A04020102020204" pitchFamily="34" charset="0"/>
              </a:rPr>
            </a:br>
            <a:r>
              <a:rPr lang="en-US" sz="1400" b="1" u="sng" dirty="0">
                <a:solidFill>
                  <a:schemeClr val="tx1"/>
                </a:solidFill>
                <a:latin typeface="Arial Black" panose="020B0A04020102020204" pitchFamily="34" charset="0"/>
              </a:rPr>
              <a:t>                                                 </a:t>
            </a:r>
            <a:r>
              <a:rPr lang="en-US" sz="1400" b="1" dirty="0" err="1">
                <a:solidFill>
                  <a:schemeClr val="tx1"/>
                </a:solidFill>
                <a:latin typeface="Arial Black" panose="020B0A04020102020204" pitchFamily="34" charset="0"/>
              </a:rPr>
              <a:t>implica</a:t>
            </a:r>
            <a:r>
              <a:rPr lang="en-US" sz="1400" b="1" dirty="0">
                <a:solidFill>
                  <a:schemeClr val="tx1"/>
                </a:solidFill>
                <a:latin typeface="Arial Black" panose="020B0A04020102020204" pitchFamily="34" charset="0"/>
              </a:rPr>
              <a:t> </a:t>
            </a:r>
            <a:r>
              <a:rPr lang="en-US" sz="1400" b="1" dirty="0" err="1">
                <a:solidFill>
                  <a:schemeClr val="tx1"/>
                </a:solidFill>
                <a:latin typeface="Arial Black" panose="020B0A04020102020204" pitchFamily="34" charset="0"/>
              </a:rPr>
              <a:t>realizarea</a:t>
            </a:r>
            <a:r>
              <a:rPr lang="en-US" sz="1400" b="1" dirty="0">
                <a:solidFill>
                  <a:schemeClr val="tx1"/>
                </a:solidFill>
                <a:latin typeface="Arial Black" panose="020B0A04020102020204" pitchFamily="34" charset="0"/>
              </a:rPr>
              <a:t> </a:t>
            </a:r>
            <a:br>
              <a:rPr lang="en-US" sz="1400" b="1" dirty="0">
                <a:solidFill>
                  <a:schemeClr val="tx1"/>
                </a:solidFill>
                <a:latin typeface="Arial Black" panose="020B0A04020102020204" pitchFamily="34" charset="0"/>
              </a:rPr>
            </a:br>
            <a:br>
              <a:rPr lang="en-US" sz="1400" b="1" dirty="0">
                <a:solidFill>
                  <a:schemeClr val="tx1"/>
                </a:solidFill>
                <a:latin typeface="Arial Black" panose="020B0A04020102020204" pitchFamily="34" charset="0"/>
              </a:rPr>
            </a:br>
            <a:r>
              <a:rPr lang="en-US" sz="1400" b="1" u="sng" dirty="0">
                <a:solidFill>
                  <a:schemeClr val="tx1"/>
                </a:solidFill>
                <a:latin typeface="Arial Black" panose="020B0A04020102020204" pitchFamily="34" charset="0"/>
              </a:rPr>
              <a:t>COOMPETENTELE CHEIE</a:t>
            </a:r>
            <a:br>
              <a:rPr lang="en-US" sz="1400" b="1" dirty="0">
                <a:solidFill>
                  <a:schemeClr val="tx1"/>
                </a:solidFill>
                <a:latin typeface="Arial Black" panose="020B0A04020102020204" pitchFamily="34" charset="0"/>
              </a:rPr>
            </a:br>
            <a:r>
              <a:rPr lang="en-US" sz="1400" dirty="0">
                <a:solidFill>
                  <a:schemeClr val="tx1"/>
                </a:solidFill>
                <a:latin typeface="Arial Narrow" panose="020B0606020202030204" pitchFamily="34" charset="0"/>
              </a:rPr>
              <a:t>1. LITERACY </a:t>
            </a:r>
            <a:br>
              <a:rPr lang="en-US" sz="1400" dirty="0">
                <a:solidFill>
                  <a:schemeClr val="tx1"/>
                </a:solidFill>
                <a:latin typeface="Arial Narrow" panose="020B0606020202030204" pitchFamily="34" charset="0"/>
              </a:rPr>
            </a:br>
            <a:r>
              <a:rPr lang="en-US" sz="1400" dirty="0">
                <a:solidFill>
                  <a:schemeClr val="tx1"/>
                </a:solidFill>
                <a:latin typeface="Arial Narrow" panose="020B0606020202030204" pitchFamily="34" charset="0"/>
              </a:rPr>
              <a:t>2.MULTILINGUAL</a:t>
            </a:r>
            <a:br>
              <a:rPr lang="en-US" sz="1400" dirty="0">
                <a:solidFill>
                  <a:schemeClr val="tx1"/>
                </a:solidFill>
                <a:latin typeface="Arial Narrow" panose="020B0606020202030204" pitchFamily="34" charset="0"/>
              </a:rPr>
            </a:br>
            <a:r>
              <a:rPr lang="en-US" sz="1400" dirty="0">
                <a:solidFill>
                  <a:schemeClr val="tx1"/>
                </a:solidFill>
                <a:latin typeface="Arial Narrow" panose="020B0606020202030204" pitchFamily="34" charset="0"/>
              </a:rPr>
              <a:t>3.STEM</a:t>
            </a:r>
            <a:br>
              <a:rPr lang="en-US" sz="1400" dirty="0">
                <a:solidFill>
                  <a:schemeClr val="tx1"/>
                </a:solidFill>
                <a:latin typeface="Arial Narrow" panose="020B0606020202030204" pitchFamily="34" charset="0"/>
              </a:rPr>
            </a:br>
            <a:r>
              <a:rPr lang="en-US" sz="1400" dirty="0">
                <a:solidFill>
                  <a:schemeClr val="tx1"/>
                </a:solidFill>
                <a:latin typeface="Arial Narrow" panose="020B0606020202030204" pitchFamily="34" charset="0"/>
              </a:rPr>
              <a:t>4.DIGITAL COMPETENCE</a:t>
            </a:r>
            <a:br>
              <a:rPr lang="en-US" sz="1400" dirty="0">
                <a:solidFill>
                  <a:schemeClr val="tx1"/>
                </a:solidFill>
                <a:latin typeface="Arial Narrow" panose="020B0606020202030204" pitchFamily="34" charset="0"/>
              </a:rPr>
            </a:br>
            <a:r>
              <a:rPr lang="en-US" sz="1400" dirty="0">
                <a:solidFill>
                  <a:schemeClr val="tx1"/>
                </a:solidFill>
                <a:latin typeface="Arial Narrow" panose="020B0606020202030204" pitchFamily="34" charset="0"/>
              </a:rPr>
              <a:t>5.PERSONAL SOCIAL</a:t>
            </a:r>
            <a:br>
              <a:rPr lang="en-US" sz="1400" dirty="0">
                <a:solidFill>
                  <a:schemeClr val="tx1"/>
                </a:solidFill>
                <a:latin typeface="Arial Narrow" panose="020B0606020202030204" pitchFamily="34" charset="0"/>
              </a:rPr>
            </a:br>
            <a:r>
              <a:rPr lang="en-US" sz="1400" dirty="0">
                <a:solidFill>
                  <a:schemeClr val="tx1"/>
                </a:solidFill>
                <a:latin typeface="Arial Narrow" panose="020B0606020202030204" pitchFamily="34" charset="0"/>
              </a:rPr>
              <a:t>6.CITIZENSHIP</a:t>
            </a:r>
            <a:br>
              <a:rPr lang="en-US" sz="1400" dirty="0">
                <a:solidFill>
                  <a:schemeClr val="tx1"/>
                </a:solidFill>
                <a:latin typeface="Arial Narrow" panose="020B0606020202030204" pitchFamily="34" charset="0"/>
              </a:rPr>
            </a:br>
            <a:r>
              <a:rPr lang="en-US" sz="1400" dirty="0">
                <a:solidFill>
                  <a:schemeClr val="tx1"/>
                </a:solidFill>
                <a:latin typeface="Arial Narrow" panose="020B0606020202030204" pitchFamily="34" charset="0"/>
              </a:rPr>
              <a:t>7.ENTREPRENEURSHIP</a:t>
            </a:r>
            <a:br>
              <a:rPr lang="en-US" sz="1400" dirty="0">
                <a:solidFill>
                  <a:schemeClr val="tx1"/>
                </a:solidFill>
                <a:latin typeface="Arial Narrow" panose="020B0606020202030204" pitchFamily="34" charset="0"/>
              </a:rPr>
            </a:br>
            <a:r>
              <a:rPr lang="en-US" sz="1400" dirty="0">
                <a:solidFill>
                  <a:schemeClr val="tx1"/>
                </a:solidFill>
                <a:latin typeface="Arial Narrow" panose="020B0606020202030204" pitchFamily="34" charset="0"/>
              </a:rPr>
              <a:t>8.CULTURAL AWARENESS AND EXPRESSION</a:t>
            </a:r>
            <a:br>
              <a:rPr lang="en-US" sz="1400" b="1" dirty="0">
                <a:solidFill>
                  <a:schemeClr val="tx1"/>
                </a:solidFill>
                <a:latin typeface="Arial Black" panose="020B0A04020102020204" pitchFamily="34" charset="0"/>
              </a:rPr>
            </a:br>
            <a:br>
              <a:rPr lang="en-US" sz="1400" b="1" dirty="0">
                <a:solidFill>
                  <a:schemeClr val="tx1"/>
                </a:solidFill>
                <a:latin typeface="Arial Black" panose="020B0A04020102020204" pitchFamily="34" charset="0"/>
              </a:rPr>
            </a:br>
            <a:br>
              <a:rPr lang="en-US" sz="1400" b="1" dirty="0">
                <a:solidFill>
                  <a:schemeClr val="tx1"/>
                </a:solidFill>
                <a:latin typeface="Arial Black" panose="020B0A04020102020204" pitchFamily="34" charset="0"/>
              </a:rPr>
            </a:br>
            <a:r>
              <a:rPr lang="en-US" sz="1400" b="1" dirty="0">
                <a:solidFill>
                  <a:schemeClr val="tx1"/>
                </a:solidFill>
                <a:latin typeface="Arial Black" panose="020B0A04020102020204" pitchFamily="34" charset="0"/>
              </a:rPr>
              <a:t>                                       </a:t>
            </a:r>
            <a:r>
              <a:rPr lang="en-US" sz="1400" b="1" dirty="0" err="1">
                <a:solidFill>
                  <a:schemeClr val="tx1"/>
                </a:solidFill>
                <a:latin typeface="Arial Black" panose="020B0A04020102020204" pitchFamily="34" charset="0"/>
              </a:rPr>
              <a:t>Valorile</a:t>
            </a:r>
            <a:r>
              <a:rPr lang="en-US" sz="1400" b="1" dirty="0">
                <a:solidFill>
                  <a:schemeClr val="tx1"/>
                </a:solidFill>
                <a:latin typeface="Arial Black" panose="020B0A04020102020204" pitchFamily="34" charset="0"/>
              </a:rPr>
              <a:t> </a:t>
            </a:r>
            <a:r>
              <a:rPr lang="en-US" sz="1400" b="1" dirty="0" err="1">
                <a:solidFill>
                  <a:schemeClr val="tx1"/>
                </a:solidFill>
                <a:latin typeface="Arial Black" panose="020B0A04020102020204" pitchFamily="34" charset="0"/>
              </a:rPr>
              <a:t>profunde</a:t>
            </a:r>
            <a:r>
              <a:rPr lang="en-US" sz="1400" b="1" dirty="0">
                <a:solidFill>
                  <a:schemeClr val="tx1"/>
                </a:solidFill>
                <a:latin typeface="Arial Black" panose="020B0A04020102020204" pitchFamily="34" charset="0"/>
              </a:rPr>
              <a:t> </a:t>
            </a:r>
            <a:r>
              <a:rPr lang="en-US" sz="1400" b="1" dirty="0" err="1">
                <a:solidFill>
                  <a:schemeClr val="tx1"/>
                </a:solidFill>
                <a:latin typeface="Arial Black" panose="020B0A04020102020204" pitchFamily="34" charset="0"/>
              </a:rPr>
              <a:t>pentru</a:t>
            </a:r>
            <a:r>
              <a:rPr lang="en-US" sz="1400" b="1" dirty="0">
                <a:solidFill>
                  <a:schemeClr val="tx1"/>
                </a:solidFill>
                <a:latin typeface="Arial Black" panose="020B0A04020102020204" pitchFamily="34" charset="0"/>
              </a:rPr>
              <a:t> un </a:t>
            </a:r>
            <a:r>
              <a:rPr lang="en-US" sz="1400" b="1" dirty="0" err="1">
                <a:solidFill>
                  <a:schemeClr val="tx1"/>
                </a:solidFill>
                <a:latin typeface="Arial Black" panose="020B0A04020102020204" pitchFamily="34" charset="0"/>
              </a:rPr>
              <a:t>mediu</a:t>
            </a:r>
            <a:r>
              <a:rPr lang="en-US" sz="1400" b="1" dirty="0">
                <a:solidFill>
                  <a:schemeClr val="tx1"/>
                </a:solidFill>
                <a:latin typeface="Arial Black" panose="020B0A04020102020204" pitchFamily="34" charset="0"/>
              </a:rPr>
              <a:t> </a:t>
            </a:r>
            <a:r>
              <a:rPr lang="en-US" sz="1400" b="1" dirty="0" err="1">
                <a:solidFill>
                  <a:schemeClr val="tx1"/>
                </a:solidFill>
                <a:latin typeface="Arial Black" panose="020B0A04020102020204" pitchFamily="34" charset="0"/>
              </a:rPr>
              <a:t>scolar</a:t>
            </a:r>
            <a:r>
              <a:rPr lang="en-US" sz="1400" b="1" dirty="0">
                <a:solidFill>
                  <a:schemeClr val="tx1"/>
                </a:solidFill>
                <a:latin typeface="Arial Black" panose="020B0A04020102020204" pitchFamily="34" charset="0"/>
              </a:rPr>
              <a:t> </a:t>
            </a:r>
            <a:r>
              <a:rPr lang="en-US" sz="1400" b="1" dirty="0" err="1">
                <a:solidFill>
                  <a:schemeClr val="tx1"/>
                </a:solidFill>
                <a:latin typeface="Arial Black" panose="020B0A04020102020204" pitchFamily="34" charset="0"/>
              </a:rPr>
              <a:t>incluziv</a:t>
            </a:r>
            <a:br>
              <a:rPr lang="en-US" sz="1400" b="1" dirty="0">
                <a:solidFill>
                  <a:schemeClr val="tx1"/>
                </a:solidFill>
                <a:latin typeface="Arial Black" panose="020B0A04020102020204" pitchFamily="34" charset="0"/>
              </a:rPr>
            </a:br>
            <a:br>
              <a:rPr lang="en-US" sz="1400" b="1" dirty="0">
                <a:solidFill>
                  <a:schemeClr val="tx1"/>
                </a:solidFill>
                <a:latin typeface="Arial Black" panose="020B0A04020102020204" pitchFamily="34" charset="0"/>
              </a:rPr>
            </a:br>
            <a:r>
              <a:rPr lang="en-US" sz="1400" b="1" dirty="0">
                <a:solidFill>
                  <a:schemeClr val="tx1"/>
                </a:solidFill>
                <a:latin typeface="Arial Black" panose="020B0A04020102020204" pitchFamily="34" charset="0"/>
              </a:rPr>
              <a:t> </a:t>
            </a:r>
            <a:r>
              <a:rPr lang="en-US" sz="1400" b="1" u="sng" dirty="0">
                <a:solidFill>
                  <a:schemeClr val="tx1"/>
                </a:solidFill>
                <a:latin typeface="Arial Black" panose="020B0A04020102020204" pitchFamily="34" charset="0"/>
              </a:rPr>
              <a:t>-</a:t>
            </a:r>
            <a:r>
              <a:rPr lang="en-US" sz="1400" b="1" u="sng" dirty="0" err="1">
                <a:solidFill>
                  <a:schemeClr val="tx1"/>
                </a:solidFill>
                <a:latin typeface="Arial Black" panose="020B0A04020102020204" pitchFamily="34" charset="0"/>
              </a:rPr>
              <a:t>Discutii</a:t>
            </a:r>
            <a:r>
              <a:rPr lang="en-US" sz="1400" b="1" u="sng" dirty="0">
                <a:solidFill>
                  <a:schemeClr val="tx1"/>
                </a:solidFill>
                <a:latin typeface="Arial Black" panose="020B0A04020102020204" pitchFamily="34" charset="0"/>
              </a:rPr>
              <a:t> </a:t>
            </a:r>
            <a:r>
              <a:rPr lang="en-US" sz="1400" b="1" u="sng" dirty="0" err="1">
                <a:solidFill>
                  <a:schemeClr val="tx1"/>
                </a:solidFill>
                <a:latin typeface="Arial Black" panose="020B0A04020102020204" pitchFamily="34" charset="0"/>
              </a:rPr>
              <a:t>despre</a:t>
            </a:r>
            <a:r>
              <a:rPr lang="en-US" sz="1400" b="1" u="sng" dirty="0">
                <a:solidFill>
                  <a:schemeClr val="tx1"/>
                </a:solidFill>
                <a:latin typeface="Arial Black" panose="020B0A04020102020204" pitchFamily="34" charset="0"/>
              </a:rPr>
              <a:t> </a:t>
            </a:r>
            <a:r>
              <a:rPr lang="en-US" sz="1400" b="1" u="sng" dirty="0" err="1">
                <a:solidFill>
                  <a:schemeClr val="tx1"/>
                </a:solidFill>
                <a:latin typeface="Arial Black" panose="020B0A04020102020204" pitchFamily="34" charset="0"/>
              </a:rPr>
              <a:t>educatia</a:t>
            </a:r>
            <a:r>
              <a:rPr lang="en-US" sz="1400" b="1" u="sng" dirty="0">
                <a:solidFill>
                  <a:schemeClr val="tx1"/>
                </a:solidFill>
                <a:latin typeface="Arial Black" panose="020B0A04020102020204" pitchFamily="34" charset="0"/>
              </a:rPr>
              <a:t> indoor/ outdoor</a:t>
            </a:r>
            <a:endParaRPr lang="en-GB" sz="1400" b="1" u="sng" dirty="0">
              <a:solidFill>
                <a:schemeClr val="tx1"/>
              </a:solidFill>
              <a:latin typeface="Arial Black" panose="020B0A04020102020204" pitchFamily="34" charset="0"/>
            </a:endParaRPr>
          </a:p>
        </p:txBody>
      </p:sp>
      <p:cxnSp>
        <p:nvCxnSpPr>
          <p:cNvPr id="9" name="Connector: Curved 8">
            <a:extLst>
              <a:ext uri="{FF2B5EF4-FFF2-40B4-BE49-F238E27FC236}">
                <a16:creationId xmlns:a16="http://schemas.microsoft.com/office/drawing/2014/main" id="{002A27FA-11A5-CCE1-C51E-2422D0CA8B57}"/>
              </a:ext>
            </a:extLst>
          </p:cNvPr>
          <p:cNvCxnSpPr/>
          <p:nvPr/>
        </p:nvCxnSpPr>
        <p:spPr>
          <a:xfrm rot="5400000">
            <a:off x="3170583" y="964095"/>
            <a:ext cx="586409" cy="467140"/>
          </a:xfrm>
          <a:prstGeom prst="curved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11" name="Connector: Curved 10">
            <a:extLst>
              <a:ext uri="{FF2B5EF4-FFF2-40B4-BE49-F238E27FC236}">
                <a16:creationId xmlns:a16="http://schemas.microsoft.com/office/drawing/2014/main" id="{EAAF8B18-D1B0-F7FB-EFFE-A29E7E65A54A}"/>
              </a:ext>
            </a:extLst>
          </p:cNvPr>
          <p:cNvCxnSpPr/>
          <p:nvPr/>
        </p:nvCxnSpPr>
        <p:spPr>
          <a:xfrm rot="16200000" flipH="1">
            <a:off x="3210340" y="1630017"/>
            <a:ext cx="2206487" cy="198782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9D7B290-6768-66F3-FDED-1EE028ACE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0241" y="609600"/>
            <a:ext cx="1987827" cy="586410"/>
          </a:xfrm>
          <a:prstGeom prst="rect">
            <a:avLst/>
          </a:prstGeom>
        </p:spPr>
      </p:pic>
      <p:pic>
        <p:nvPicPr>
          <p:cNvPr id="15" name="Picture 14">
            <a:extLst>
              <a:ext uri="{FF2B5EF4-FFF2-40B4-BE49-F238E27FC236}">
                <a16:creationId xmlns:a16="http://schemas.microsoft.com/office/drawing/2014/main" id="{3E49E04A-564A-1A6C-14F1-0113D3D873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6408" y="1366424"/>
            <a:ext cx="1555888" cy="586410"/>
          </a:xfrm>
          <a:prstGeom prst="rect">
            <a:avLst/>
          </a:prstGeom>
        </p:spPr>
      </p:pic>
      <p:pic>
        <p:nvPicPr>
          <p:cNvPr id="17" name="Picture 16">
            <a:extLst>
              <a:ext uri="{FF2B5EF4-FFF2-40B4-BE49-F238E27FC236}">
                <a16:creationId xmlns:a16="http://schemas.microsoft.com/office/drawing/2014/main" id="{CC771073-D521-D472-B19C-12AB990AA7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9312" y="1615393"/>
            <a:ext cx="2282687" cy="632302"/>
          </a:xfrm>
          <a:prstGeom prst="rect">
            <a:avLst/>
          </a:prstGeom>
        </p:spPr>
      </p:pic>
      <p:pic>
        <p:nvPicPr>
          <p:cNvPr id="19" name="Picture 18">
            <a:extLst>
              <a:ext uri="{FF2B5EF4-FFF2-40B4-BE49-F238E27FC236}">
                <a16:creationId xmlns:a16="http://schemas.microsoft.com/office/drawing/2014/main" id="{328B55ED-89F5-3598-F406-0343A2775B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6889" y="2491616"/>
            <a:ext cx="2097777" cy="586410"/>
          </a:xfrm>
          <a:prstGeom prst="rect">
            <a:avLst/>
          </a:prstGeom>
        </p:spPr>
      </p:pic>
      <p:pic>
        <p:nvPicPr>
          <p:cNvPr id="21" name="Picture 20">
            <a:extLst>
              <a:ext uri="{FF2B5EF4-FFF2-40B4-BE49-F238E27FC236}">
                <a16:creationId xmlns:a16="http://schemas.microsoft.com/office/drawing/2014/main" id="{66A10481-23A7-E188-D9DE-DEF798C6A9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6675" y="2330725"/>
            <a:ext cx="1826315" cy="586410"/>
          </a:xfrm>
          <a:prstGeom prst="rect">
            <a:avLst/>
          </a:prstGeom>
        </p:spPr>
      </p:pic>
      <p:pic>
        <p:nvPicPr>
          <p:cNvPr id="23" name="Picture 22">
            <a:extLst>
              <a:ext uri="{FF2B5EF4-FFF2-40B4-BE49-F238E27FC236}">
                <a16:creationId xmlns:a16="http://schemas.microsoft.com/office/drawing/2014/main" id="{B9E8E382-953B-753E-D486-3FBB08869F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02810" y="3201511"/>
            <a:ext cx="2282688" cy="632303"/>
          </a:xfrm>
          <a:prstGeom prst="rect">
            <a:avLst/>
          </a:prstGeom>
        </p:spPr>
      </p:pic>
      <p:pic>
        <p:nvPicPr>
          <p:cNvPr id="24" name="Picture 23"/>
          <p:cNvPicPr>
            <a:picLocks noChangeAspect="1"/>
          </p:cNvPicPr>
          <p:nvPr/>
        </p:nvPicPr>
        <p:blipFill>
          <a:blip r:embed="rId8"/>
          <a:stretch>
            <a:fillRect/>
          </a:stretch>
        </p:blipFill>
        <p:spPr>
          <a:xfrm rot="19930657">
            <a:off x="8844500" y="4474211"/>
            <a:ext cx="2129624" cy="1595887"/>
          </a:xfrm>
          <a:prstGeom prst="rect">
            <a:avLst/>
          </a:prstGeom>
        </p:spPr>
      </p:pic>
      <p:pic>
        <p:nvPicPr>
          <p:cNvPr id="26" name="Picture 25">
            <a:extLst>
              <a:ext uri="{FF2B5EF4-FFF2-40B4-BE49-F238E27FC236}">
                <a16:creationId xmlns:a16="http://schemas.microsoft.com/office/drawing/2014/main" id="{D42AC9C1-96CB-65B5-EA11-08FFF8C4D67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8689" y="4567538"/>
            <a:ext cx="3095098" cy="2141374"/>
          </a:xfrm>
          <a:prstGeom prst="rect">
            <a:avLst/>
          </a:prstGeom>
        </p:spPr>
      </p:pic>
      <p:pic>
        <p:nvPicPr>
          <p:cNvPr id="28" name="Picture 27">
            <a:extLst>
              <a:ext uri="{FF2B5EF4-FFF2-40B4-BE49-F238E27FC236}">
                <a16:creationId xmlns:a16="http://schemas.microsoft.com/office/drawing/2014/main" id="{5871C9D6-ED3C-4C21-6817-1E66057BC69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50285" y="1461765"/>
            <a:ext cx="1381951" cy="1162165"/>
          </a:xfrm>
          <a:prstGeom prst="rect">
            <a:avLst/>
          </a:prstGeom>
        </p:spPr>
      </p:pic>
      <p:pic>
        <p:nvPicPr>
          <p:cNvPr id="30" name="Picture 29">
            <a:extLst>
              <a:ext uri="{FF2B5EF4-FFF2-40B4-BE49-F238E27FC236}">
                <a16:creationId xmlns:a16="http://schemas.microsoft.com/office/drawing/2014/main" id="{45DE68A2-236F-09C5-9618-1337B0ED528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93189" y="4567538"/>
            <a:ext cx="2750002" cy="2126466"/>
          </a:xfrm>
          <a:prstGeom prst="rect">
            <a:avLst/>
          </a:prstGeom>
        </p:spPr>
      </p:pic>
    </p:spTree>
    <p:extLst>
      <p:ext uri="{BB962C8B-B14F-4D97-AF65-F5344CB8AC3E}">
        <p14:creationId xmlns:p14="http://schemas.microsoft.com/office/powerpoint/2010/main" val="971068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DD4D5-6470-45E7-A2CE-46D9E68EDAB2}"/>
              </a:ext>
            </a:extLst>
          </p:cNvPr>
          <p:cNvSpPr>
            <a:spLocks noGrp="1"/>
          </p:cNvSpPr>
          <p:nvPr>
            <p:ph type="title"/>
          </p:nvPr>
        </p:nvSpPr>
        <p:spPr>
          <a:xfrm>
            <a:off x="677334" y="609599"/>
            <a:ext cx="8596668" cy="5342965"/>
          </a:xfrm>
        </p:spPr>
        <p:txBody>
          <a:bodyPr>
            <a:normAutofit fontScale="90000"/>
          </a:bodyPr>
          <a:lstStyle/>
          <a:p>
            <a:r>
              <a:rPr lang="en-US" sz="1400" b="1" dirty="0">
                <a:solidFill>
                  <a:schemeClr val="tx1"/>
                </a:solidFill>
                <a:latin typeface="Times New Roman" panose="02020603050405020304" pitchFamily="18" charset="0"/>
                <a:cs typeface="Times New Roman" panose="02020603050405020304" pitchFamily="18" charset="0"/>
              </a:rPr>
              <a:t>ZIUA 4</a:t>
            </a:r>
            <a:br>
              <a:rPr lang="en-US" sz="1400" b="1" dirty="0">
                <a:solidFill>
                  <a:schemeClr val="tx1"/>
                </a:solidFill>
                <a:latin typeface="Times New Roman" panose="02020603050405020304" pitchFamily="18" charset="0"/>
                <a:cs typeface="Times New Roman" panose="02020603050405020304" pitchFamily="18" charset="0"/>
              </a:rPr>
            </a:br>
            <a:r>
              <a:rPr lang="en-US" sz="1400" b="1" dirty="0">
                <a:solidFill>
                  <a:schemeClr val="tx1"/>
                </a:solidFill>
                <a:latin typeface="Times New Roman" panose="02020603050405020304" pitchFamily="18" charset="0"/>
                <a:cs typeface="Times New Roman" panose="02020603050405020304" pitchFamily="18" charset="0"/>
              </a:rPr>
              <a:t>-</a:t>
            </a:r>
            <a:r>
              <a:rPr lang="en-US" sz="1300" i="1" u="sng" dirty="0" err="1">
                <a:solidFill>
                  <a:schemeClr val="tx1"/>
                </a:solidFill>
                <a:latin typeface="Times New Roman" panose="02020603050405020304" pitchFamily="18" charset="0"/>
                <a:cs typeface="Times New Roman" panose="02020603050405020304" pitchFamily="18" charset="0"/>
              </a:rPr>
              <a:t>Invatarea</a:t>
            </a:r>
            <a:r>
              <a:rPr lang="en-US" sz="1300" i="1" u="sng" dirty="0">
                <a:solidFill>
                  <a:schemeClr val="tx1"/>
                </a:solidFill>
                <a:latin typeface="Times New Roman" panose="02020603050405020304" pitchFamily="18" charset="0"/>
                <a:cs typeface="Times New Roman" panose="02020603050405020304" pitchFamily="18" charset="0"/>
              </a:rPr>
              <a:t> </a:t>
            </a:r>
            <a:r>
              <a:rPr lang="en-US" sz="1300" i="1" u="sng" dirty="0" err="1">
                <a:solidFill>
                  <a:schemeClr val="tx1"/>
                </a:solidFill>
                <a:latin typeface="Times New Roman" panose="02020603050405020304" pitchFamily="18" charset="0"/>
                <a:cs typeface="Times New Roman" panose="02020603050405020304" pitchFamily="18" charset="0"/>
              </a:rPr>
              <a:t>formala</a:t>
            </a:r>
            <a:r>
              <a:rPr lang="en-US" sz="1300" i="1" u="sng" dirty="0">
                <a:solidFill>
                  <a:schemeClr val="tx1"/>
                </a:solidFill>
                <a:latin typeface="Times New Roman" panose="02020603050405020304" pitchFamily="18" charset="0"/>
                <a:cs typeface="Times New Roman" panose="02020603050405020304" pitchFamily="18" charset="0"/>
              </a:rPr>
              <a:t>/ non-</a:t>
            </a:r>
            <a:r>
              <a:rPr lang="en-US" sz="1300" i="1" u="sng" dirty="0" err="1">
                <a:solidFill>
                  <a:schemeClr val="tx1"/>
                </a:solidFill>
                <a:latin typeface="Times New Roman" panose="02020603050405020304" pitchFamily="18" charset="0"/>
                <a:cs typeface="Times New Roman" panose="02020603050405020304" pitchFamily="18" charset="0"/>
              </a:rPr>
              <a:t>formala</a:t>
            </a:r>
            <a:r>
              <a:rPr lang="en-US" sz="1300" i="1" u="sng" dirty="0">
                <a:solidFill>
                  <a:schemeClr val="tx1"/>
                </a:solidFill>
                <a:latin typeface="Times New Roman" panose="02020603050405020304" pitchFamily="18" charset="0"/>
                <a:cs typeface="Times New Roman" panose="02020603050405020304" pitchFamily="18" charset="0"/>
              </a:rPr>
              <a:t> / </a:t>
            </a:r>
            <a:r>
              <a:rPr lang="en-US" sz="1300" i="1" u="sng" dirty="0" err="1">
                <a:solidFill>
                  <a:schemeClr val="tx1"/>
                </a:solidFill>
                <a:latin typeface="Times New Roman" panose="02020603050405020304" pitchFamily="18" charset="0"/>
                <a:cs typeface="Times New Roman" panose="02020603050405020304" pitchFamily="18" charset="0"/>
              </a:rPr>
              <a:t>informala</a:t>
            </a:r>
            <a:r>
              <a:rPr lang="en-US" sz="1300" i="1" u="sng" dirty="0">
                <a:solidFill>
                  <a:schemeClr val="tx1"/>
                </a:solidFill>
                <a:latin typeface="Times New Roman" panose="02020603050405020304" pitchFamily="18" charset="0"/>
                <a:cs typeface="Times New Roman" panose="02020603050405020304" pitchFamily="18" charset="0"/>
              </a:rPr>
              <a:t> </a:t>
            </a:r>
            <a:br>
              <a:rPr lang="en-US" sz="1300" b="1" dirty="0">
                <a:solidFill>
                  <a:schemeClr val="tx1"/>
                </a:solidFill>
                <a:latin typeface="Times New Roman" panose="02020603050405020304" pitchFamily="18" charset="0"/>
                <a:cs typeface="Times New Roman" panose="02020603050405020304" pitchFamily="18" charset="0"/>
              </a:rPr>
            </a:br>
            <a:r>
              <a:rPr lang="en-US" sz="1300" b="1" dirty="0">
                <a:solidFill>
                  <a:schemeClr val="tx1"/>
                </a:solidFill>
                <a:latin typeface="Times New Roman" panose="02020603050405020304" pitchFamily="18" charset="0"/>
                <a:cs typeface="Times New Roman" panose="02020603050405020304" pitchFamily="18" charset="0"/>
              </a:rPr>
              <a:t>- </a:t>
            </a:r>
            <a:r>
              <a:rPr lang="en-US" sz="1300" i="1" u="sng" dirty="0" err="1">
                <a:solidFill>
                  <a:schemeClr val="tx1"/>
                </a:solidFill>
                <a:latin typeface="Times New Roman" panose="02020603050405020304" pitchFamily="18" charset="0"/>
                <a:cs typeface="Times New Roman" panose="02020603050405020304" pitchFamily="18" charset="0"/>
              </a:rPr>
              <a:t>Metode</a:t>
            </a:r>
            <a:r>
              <a:rPr lang="en-US" sz="1300" i="1" u="sng" dirty="0">
                <a:solidFill>
                  <a:schemeClr val="tx1"/>
                </a:solidFill>
                <a:latin typeface="Times New Roman" panose="02020603050405020304" pitchFamily="18" charset="0"/>
                <a:cs typeface="Times New Roman" panose="02020603050405020304" pitchFamily="18" charset="0"/>
              </a:rPr>
              <a:t> creative- </a:t>
            </a:r>
            <a:r>
              <a:rPr lang="en-US" sz="1300" i="1" u="sng" dirty="0" err="1">
                <a:solidFill>
                  <a:schemeClr val="tx1"/>
                </a:solidFill>
                <a:latin typeface="Times New Roman" panose="02020603050405020304" pitchFamily="18" charset="0"/>
                <a:cs typeface="Times New Roman" panose="02020603050405020304" pitchFamily="18" charset="0"/>
              </a:rPr>
              <a:t>incluziune</a:t>
            </a:r>
            <a:r>
              <a:rPr lang="en-US" sz="1300" i="1" u="sng" dirty="0">
                <a:solidFill>
                  <a:schemeClr val="tx1"/>
                </a:solidFill>
                <a:latin typeface="Times New Roman" panose="02020603050405020304" pitchFamily="18" charset="0"/>
                <a:cs typeface="Times New Roman" panose="02020603050405020304" pitchFamily="18" charset="0"/>
              </a:rPr>
              <a:t> </a:t>
            </a:r>
            <a:r>
              <a:rPr lang="en-US" sz="1300" b="1" dirty="0">
                <a:solidFill>
                  <a:schemeClr val="tx1"/>
                </a:solidFill>
                <a:latin typeface="Times New Roman" panose="02020603050405020304" pitchFamily="18" charset="0"/>
                <a:cs typeface="Times New Roman" panose="02020603050405020304" pitchFamily="18" charset="0"/>
              </a:rPr>
              <a:t>	</a:t>
            </a:r>
            <a:r>
              <a:rPr lang="en-US" sz="1300" dirty="0">
                <a:solidFill>
                  <a:schemeClr val="tx1"/>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1</a:t>
            </a:r>
            <a:r>
              <a:rPr lang="en-US" sz="1300" b="1" i="1" u="sng" dirty="0">
                <a:solidFill>
                  <a:srgbClr val="C00000"/>
                </a:solidFill>
                <a:latin typeface="Times New Roman" panose="02020603050405020304" pitchFamily="18" charset="0"/>
                <a:cs typeface="Times New Roman" panose="02020603050405020304" pitchFamily="18" charset="0"/>
              </a:rPr>
              <a:t>. </a:t>
            </a:r>
            <a:r>
              <a:rPr lang="en-US" sz="1300" b="1" i="1" u="sng" dirty="0" err="1">
                <a:solidFill>
                  <a:srgbClr val="C00000"/>
                </a:solidFill>
                <a:latin typeface="Times New Roman" panose="02020603050405020304" pitchFamily="18" charset="0"/>
                <a:cs typeface="Times New Roman" panose="02020603050405020304" pitchFamily="18" charset="0"/>
              </a:rPr>
              <a:t>Cuburi</a:t>
            </a:r>
            <a:r>
              <a:rPr lang="en-US" sz="1300" b="1" i="1" u="sng" dirty="0">
                <a:solidFill>
                  <a:srgbClr val="C00000"/>
                </a:solidFill>
                <a:latin typeface="Times New Roman" panose="02020603050405020304" pitchFamily="18" charset="0"/>
                <a:cs typeface="Times New Roman" panose="02020603050405020304" pitchFamily="18" charset="0"/>
              </a:rPr>
              <a:t> “Story cubes</a:t>
            </a:r>
            <a:r>
              <a:rPr lang="en-US" sz="1300" dirty="0">
                <a:solidFill>
                  <a:schemeClr val="tx1"/>
                </a:solidFill>
                <a:latin typeface="Times New Roman" panose="02020603050405020304" pitchFamily="18" charset="0"/>
                <a:cs typeface="Times New Roman" panose="02020603050405020304" pitchFamily="18" charset="0"/>
              </a:rPr>
              <a:t>”(un </a:t>
            </a:r>
            <a:r>
              <a:rPr lang="en-US" sz="1300" dirty="0" err="1">
                <a:solidFill>
                  <a:schemeClr val="tx1"/>
                </a:solidFill>
                <a:latin typeface="Times New Roman" panose="02020603050405020304" pitchFamily="18" charset="0"/>
                <a:cs typeface="Times New Roman" panose="02020603050405020304" pitchFamily="18" charset="0"/>
              </a:rPr>
              <a:t>joc</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creativ</a:t>
            </a:r>
            <a:r>
              <a:rPr lang="en-US" sz="1300" dirty="0">
                <a:solidFill>
                  <a:schemeClr val="tx1"/>
                </a:solidFill>
                <a:latin typeface="Times New Roman" panose="02020603050405020304" pitchFamily="18" charset="0"/>
                <a:cs typeface="Times New Roman" panose="02020603050405020304" pitchFamily="18" charset="0"/>
              </a:rPr>
              <a:t> , educative , care </a:t>
            </a:r>
            <a:r>
              <a:rPr lang="en-US" sz="1300" dirty="0" err="1">
                <a:solidFill>
                  <a:schemeClr val="tx1"/>
                </a:solidFill>
                <a:latin typeface="Times New Roman" panose="02020603050405020304" pitchFamily="18" charset="0"/>
                <a:cs typeface="Times New Roman" panose="02020603050405020304" pitchFamily="18" charset="0"/>
              </a:rPr>
              <a:t>stimuleaza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imaginatia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povestirea</a:t>
            </a:r>
            <a:r>
              <a:rPr lang="en-US" sz="1300" dirty="0">
                <a:solidFill>
                  <a:schemeClr val="tx1"/>
                </a:solidFill>
                <a:latin typeface="Times New Roman" panose="02020603050405020304" pitchFamily="18" charset="0"/>
                <a:cs typeface="Times New Roman" panose="02020603050405020304" pitchFamily="18" charset="0"/>
              </a:rPr>
              <a:t> )- set de  9 </a:t>
            </a:r>
            <a:r>
              <a:rPr lang="en-US" sz="1300" dirty="0" err="1">
                <a:solidFill>
                  <a:schemeClr val="tx1"/>
                </a:solidFill>
                <a:latin typeface="Times New Roman" panose="02020603050405020304" pitchFamily="18" charset="0"/>
                <a:cs typeface="Times New Roman" panose="02020603050405020304" pitchFamily="18" charset="0"/>
              </a:rPr>
              <a:t>zaruri</a:t>
            </a:r>
            <a:r>
              <a:rPr lang="en-US" sz="1300" dirty="0">
                <a:solidFill>
                  <a:schemeClr val="tx1"/>
                </a:solidFill>
                <a:latin typeface="Times New Roman" panose="02020603050405020304" pitchFamily="18" charset="0"/>
                <a:cs typeface="Times New Roman" panose="02020603050405020304" pitchFamily="18" charset="0"/>
              </a:rPr>
              <a:t> cu </a:t>
            </a:r>
            <a:r>
              <a:rPr lang="en-US" sz="1300" dirty="0" err="1">
                <a:solidFill>
                  <a:schemeClr val="tx1"/>
                </a:solidFill>
                <a:latin typeface="Times New Roman" panose="02020603050405020304" pitchFamily="18" charset="0"/>
                <a:cs typeface="Times New Roman" panose="02020603050405020304" pitchFamily="18" charset="0"/>
              </a:rPr>
              <a:t>imagini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sau</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simboluri</a:t>
            </a:r>
            <a:r>
              <a:rPr lang="en-US" sz="1300" dirty="0">
                <a:solidFill>
                  <a:schemeClr val="tx1"/>
                </a:solidFill>
                <a:latin typeface="Times New Roman" panose="02020603050405020304" pitchFamily="18" charset="0"/>
                <a:cs typeface="Times New Roman" panose="02020603050405020304" pitchFamily="18" charset="0"/>
              </a:rPr>
              <a:t> – </a:t>
            </a:r>
            <a:r>
              <a:rPr lang="en-US" sz="1300" dirty="0" err="1">
                <a:solidFill>
                  <a:schemeClr val="tx1"/>
                </a:solidFill>
                <a:latin typeface="Times New Roman" panose="02020603050405020304" pitchFamily="18" charset="0"/>
                <a:cs typeface="Times New Roman" panose="02020603050405020304" pitchFamily="18" charset="0"/>
              </a:rPr>
              <a:t>punct</a:t>
            </a:r>
            <a:r>
              <a:rPr lang="en-US" sz="1300" dirty="0">
                <a:solidFill>
                  <a:schemeClr val="tx1"/>
                </a:solidFill>
                <a:latin typeface="Times New Roman" panose="02020603050405020304" pitchFamily="18" charset="0"/>
                <a:cs typeface="Times New Roman" panose="02020603050405020304" pitchFamily="18" charset="0"/>
              </a:rPr>
              <a:t> de </a:t>
            </a:r>
            <a:r>
              <a:rPr lang="en-US" sz="1300" dirty="0" err="1">
                <a:solidFill>
                  <a:schemeClr val="tx1"/>
                </a:solidFill>
                <a:latin typeface="Times New Roman" panose="02020603050405020304" pitchFamily="18" charset="0"/>
                <a:cs typeface="Times New Roman" panose="02020603050405020304" pitchFamily="18" charset="0"/>
              </a:rPr>
              <a:t>plecare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pentru</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crearea</a:t>
            </a:r>
            <a:r>
              <a:rPr lang="en-US" sz="1300" dirty="0">
                <a:solidFill>
                  <a:schemeClr val="tx1"/>
                </a:solidFill>
                <a:latin typeface="Times New Roman" panose="02020603050405020304" pitchFamily="18" charset="0"/>
                <a:cs typeface="Times New Roman" panose="02020603050405020304" pitchFamily="18" charset="0"/>
              </a:rPr>
              <a:t> de </a:t>
            </a:r>
            <a:r>
              <a:rPr lang="en-US" sz="1300" dirty="0" err="1">
                <a:solidFill>
                  <a:schemeClr val="tx1"/>
                </a:solidFill>
                <a:latin typeface="Times New Roman" panose="02020603050405020304" pitchFamily="18" charset="0"/>
                <a:cs typeface="Times New Roman" panose="02020603050405020304" pitchFamily="18" charset="0"/>
              </a:rPr>
              <a:t>povesti</a:t>
            </a:r>
            <a:r>
              <a:rPr lang="en-US" sz="1300" dirty="0">
                <a:solidFill>
                  <a:schemeClr val="tx1"/>
                </a:solidFill>
                <a:latin typeface="Times New Roman" panose="02020603050405020304" pitchFamily="18" charset="0"/>
                <a:cs typeface="Times New Roman" panose="02020603050405020304" pitchFamily="18" charset="0"/>
              </a:rPr>
              <a:t> , </a:t>
            </a:r>
            <a:r>
              <a:rPr lang="en-US" sz="1300" dirty="0" err="1">
                <a:solidFill>
                  <a:schemeClr val="tx1"/>
                </a:solidFill>
                <a:latin typeface="Times New Roman" panose="02020603050405020304" pitchFamily="18" charset="0"/>
                <a:cs typeface="Times New Roman" panose="02020603050405020304" pitchFamily="18" charset="0"/>
              </a:rPr>
              <a:t>exercitii</a:t>
            </a:r>
            <a:r>
              <a:rPr lang="en-US" sz="1300" dirty="0">
                <a:solidFill>
                  <a:schemeClr val="tx1"/>
                </a:solidFill>
                <a:latin typeface="Times New Roman" panose="02020603050405020304" pitchFamily="18" charset="0"/>
                <a:cs typeface="Times New Roman" panose="02020603050405020304" pitchFamily="18" charset="0"/>
              </a:rPr>
              <a:t> de </a:t>
            </a:r>
            <a:r>
              <a:rPr lang="en-US" sz="1300" dirty="0" err="1">
                <a:solidFill>
                  <a:schemeClr val="tx1"/>
                </a:solidFill>
                <a:latin typeface="Times New Roman" panose="02020603050405020304" pitchFamily="18" charset="0"/>
                <a:cs typeface="Times New Roman" panose="02020603050405020304" pitchFamily="18" charset="0"/>
              </a:rPr>
              <a:t>scriere</a:t>
            </a:r>
            <a:r>
              <a:rPr lang="en-US" sz="1300" dirty="0">
                <a:solidFill>
                  <a:schemeClr val="tx1"/>
                </a:solidFill>
                <a:latin typeface="Times New Roman" panose="02020603050405020304" pitchFamily="18" charset="0"/>
                <a:cs typeface="Times New Roman" panose="02020603050405020304" pitchFamily="18" charset="0"/>
              </a:rPr>
              <a:t> creative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activitati</a:t>
            </a:r>
            <a:r>
              <a:rPr lang="en-US" sz="1300" dirty="0">
                <a:solidFill>
                  <a:schemeClr val="tx1"/>
                </a:solidFill>
                <a:latin typeface="Times New Roman" panose="02020603050405020304" pitchFamily="18" charset="0"/>
                <a:cs typeface="Times New Roman" panose="02020603050405020304" pitchFamily="18" charset="0"/>
              </a:rPr>
              <a:t> de </a:t>
            </a:r>
            <a:r>
              <a:rPr lang="en-US" sz="1300" dirty="0" err="1">
                <a:solidFill>
                  <a:schemeClr val="tx1"/>
                </a:solidFill>
                <a:latin typeface="Times New Roman" panose="02020603050405020304" pitchFamily="18" charset="0"/>
                <a:cs typeface="Times New Roman" panose="02020603050405020304" pitchFamily="18" charset="0"/>
              </a:rPr>
              <a:t>comunicare</a:t>
            </a:r>
            <a:r>
              <a:rPr lang="en-US" sz="1300" dirty="0">
                <a:solidFill>
                  <a:schemeClr val="tx1"/>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2.”</a:t>
            </a:r>
            <a:r>
              <a:rPr lang="en-US" sz="1300" b="1" i="1" u="sng" dirty="0">
                <a:solidFill>
                  <a:srgbClr val="C00000"/>
                </a:solidFill>
                <a:latin typeface="Times New Roman" panose="02020603050405020304" pitchFamily="18" charset="0"/>
                <a:cs typeface="Times New Roman" panose="02020603050405020304" pitchFamily="18" charset="0"/>
              </a:rPr>
              <a:t>Dixit”</a:t>
            </a: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joc</a:t>
            </a:r>
            <a:r>
              <a:rPr lang="en-US" sz="1300" dirty="0">
                <a:solidFill>
                  <a:schemeClr val="tx1"/>
                </a:solidFill>
                <a:latin typeface="Times New Roman" panose="02020603050405020304" pitchFamily="18" charset="0"/>
                <a:cs typeface="Times New Roman" panose="02020603050405020304" pitchFamily="18" charset="0"/>
              </a:rPr>
              <a:t> de </a:t>
            </a:r>
            <a:r>
              <a:rPr lang="en-US" sz="1300" dirty="0" err="1">
                <a:solidFill>
                  <a:schemeClr val="tx1"/>
                </a:solidFill>
                <a:latin typeface="Times New Roman" panose="02020603050405020304" pitchFamily="18" charset="0"/>
                <a:cs typeface="Times New Roman" panose="02020603050405020304" pitchFamily="18" charset="0"/>
              </a:rPr>
              <a:t>societate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stimuleaza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imaginatia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creativitatea</a:t>
            </a:r>
            <a:r>
              <a:rPr lang="en-US" sz="1300" dirty="0">
                <a:solidFill>
                  <a:schemeClr val="tx1"/>
                </a:solidFill>
                <a:latin typeface="Times New Roman" panose="02020603050405020304" pitchFamily="18" charset="0"/>
                <a:cs typeface="Times New Roman" panose="02020603050405020304" pitchFamily="18" charset="0"/>
              </a:rPr>
              <a:t> – </a:t>
            </a:r>
            <a:r>
              <a:rPr lang="en-US" sz="1300" dirty="0" err="1">
                <a:solidFill>
                  <a:schemeClr val="tx1"/>
                </a:solidFill>
                <a:latin typeface="Times New Roman" panose="02020603050405020304" pitchFamily="18" charset="0"/>
                <a:cs typeface="Times New Roman" panose="02020603050405020304" pitchFamily="18" charset="0"/>
              </a:rPr>
              <a:t>interpretarea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unor</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ilustratii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abstracte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evocatoare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dezvoltarea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vocabularului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invatarea</a:t>
            </a:r>
            <a:r>
              <a:rPr lang="en-US" sz="1300" dirty="0">
                <a:solidFill>
                  <a:schemeClr val="tx1"/>
                </a:solidFill>
                <a:latin typeface="Times New Roman" panose="02020603050405020304" pitchFamily="18" charset="0"/>
                <a:cs typeface="Times New Roman" panose="02020603050405020304" pitchFamily="18" charset="0"/>
              </a:rPr>
              <a:t> cooperative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stimularea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imaginatiei</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3.”</a:t>
            </a:r>
            <a:r>
              <a:rPr lang="en-US" sz="1300" b="1" i="1" u="sng" dirty="0">
                <a:solidFill>
                  <a:srgbClr val="C00000"/>
                </a:solidFill>
                <a:latin typeface="Times New Roman" panose="02020603050405020304" pitchFamily="18" charset="0"/>
                <a:cs typeface="Times New Roman" panose="02020603050405020304" pitchFamily="18" charset="0"/>
              </a:rPr>
              <a:t>Empaty games</a:t>
            </a: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jocul</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emotiilor</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intelege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emotiile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celorlalti</a:t>
            </a:r>
            <a:r>
              <a:rPr lang="en-US" sz="1300" dirty="0">
                <a:solidFill>
                  <a:schemeClr val="tx1"/>
                </a:solidFill>
                <a:latin typeface="Times New Roman" panose="02020603050405020304" pitchFamily="18" charset="0"/>
                <a:cs typeface="Times New Roman" panose="02020603050405020304" pitchFamily="18" charset="0"/>
              </a:rPr>
              <a:t> , </a:t>
            </a:r>
            <a:r>
              <a:rPr lang="en-US" sz="1300" dirty="0" err="1">
                <a:solidFill>
                  <a:schemeClr val="tx1"/>
                </a:solidFill>
                <a:latin typeface="Times New Roman" panose="02020603050405020304" pitchFamily="18" charset="0"/>
                <a:cs typeface="Times New Roman" panose="02020603050405020304" pitchFamily="18" charset="0"/>
              </a:rPr>
              <a:t>promoveaza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empatia</a:t>
            </a:r>
            <a:r>
              <a:rPr lang="en-US" sz="1300" dirty="0">
                <a:solidFill>
                  <a:schemeClr val="tx1"/>
                </a:solidFill>
                <a:latin typeface="Times New Roman" panose="02020603050405020304" pitchFamily="18" charset="0"/>
                <a:cs typeface="Times New Roman" panose="02020603050405020304" pitchFamily="18" charset="0"/>
              </a:rPr>
              <a:t> , </a:t>
            </a:r>
            <a:r>
              <a:rPr lang="en-US" sz="1300" dirty="0" err="1">
                <a:solidFill>
                  <a:schemeClr val="tx1"/>
                </a:solidFill>
                <a:latin typeface="Times New Roman" panose="02020603050405020304" pitchFamily="18" charset="0"/>
                <a:cs typeface="Times New Roman" panose="02020603050405020304" pitchFamily="18" charset="0"/>
              </a:rPr>
              <a:t>dezvolta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abilitati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sociale</a:t>
            </a:r>
            <a:r>
              <a:rPr lang="en-US" sz="1300" dirty="0">
                <a:solidFill>
                  <a:schemeClr val="tx1"/>
                </a:solidFill>
                <a:latin typeface="Times New Roman" panose="02020603050405020304" pitchFamily="18" charset="0"/>
                <a:cs typeface="Times New Roman" panose="02020603050405020304" pitchFamily="18" charset="0"/>
              </a:rPr>
              <a:t> ,, </a:t>
            </a:r>
            <a:r>
              <a:rPr lang="en-US" sz="1300" dirty="0" err="1">
                <a:solidFill>
                  <a:schemeClr val="tx1"/>
                </a:solidFill>
                <a:latin typeface="Times New Roman" panose="02020603050405020304" pitchFamily="18" charset="0"/>
                <a:cs typeface="Times New Roman" panose="02020603050405020304" pitchFamily="18" charset="0"/>
              </a:rPr>
              <a:t>construieste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relatii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mai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puternice</a:t>
            </a:r>
            <a:r>
              <a:rPr lang="en-US" sz="1300" dirty="0">
                <a:solidFill>
                  <a:schemeClr val="tx1"/>
                </a:solidFill>
                <a:latin typeface="Times New Roman" panose="02020603050405020304" pitchFamily="18" charset="0"/>
                <a:cs typeface="Times New Roman" panose="02020603050405020304" pitchFamily="18" charset="0"/>
              </a:rPr>
              <a:t>)- story cubes cu </a:t>
            </a:r>
            <a:r>
              <a:rPr lang="en-US" sz="1300" dirty="0" err="1">
                <a:solidFill>
                  <a:schemeClr val="tx1"/>
                </a:solidFill>
                <a:latin typeface="Times New Roman" panose="02020603050405020304" pitchFamily="18" charset="0"/>
                <a:cs typeface="Times New Roman" panose="02020603050405020304" pitchFamily="18" charset="0"/>
              </a:rPr>
              <a:t>emotii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creaza</a:t>
            </a:r>
            <a:r>
              <a:rPr lang="en-US" sz="1300" dirty="0">
                <a:solidFill>
                  <a:schemeClr val="tx1"/>
                </a:solidFill>
                <a:latin typeface="Times New Roman" panose="02020603050405020304" pitchFamily="18" charset="0"/>
                <a:cs typeface="Times New Roman" panose="02020603050405020304" pitchFamily="18" charset="0"/>
              </a:rPr>
              <a:t> o </a:t>
            </a:r>
            <a:r>
              <a:rPr lang="en-US" sz="1300" dirty="0" err="1">
                <a:solidFill>
                  <a:schemeClr val="tx1"/>
                </a:solidFill>
                <a:latin typeface="Times New Roman" panose="02020603050405020304" pitchFamily="18" charset="0"/>
                <a:cs typeface="Times New Roman" panose="02020603050405020304" pitchFamily="18" charset="0"/>
              </a:rPr>
              <a:t>poveste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despre</a:t>
            </a:r>
            <a:r>
              <a:rPr lang="en-US" sz="1300" dirty="0">
                <a:solidFill>
                  <a:schemeClr val="tx1"/>
                </a:solidFill>
                <a:latin typeface="Times New Roman" panose="02020603050405020304" pitchFamily="18" charset="0"/>
                <a:cs typeface="Times New Roman" panose="02020603050405020304" pitchFamily="18" charset="0"/>
              </a:rPr>
              <a:t> un </a:t>
            </a:r>
            <a:r>
              <a:rPr lang="en-US" sz="1300" dirty="0" err="1">
                <a:solidFill>
                  <a:schemeClr val="tx1"/>
                </a:solidFill>
                <a:latin typeface="Times New Roman" panose="02020603050405020304" pitchFamily="18" charset="0"/>
                <a:cs typeface="Times New Roman" panose="02020603050405020304" pitchFamily="18" charset="0"/>
              </a:rPr>
              <a:t>personaj</a:t>
            </a:r>
            <a:r>
              <a:rPr lang="en-US" sz="1300" dirty="0">
                <a:solidFill>
                  <a:schemeClr val="tx1"/>
                </a:solidFill>
                <a:latin typeface="Times New Roman" panose="02020603050405020304" pitchFamily="18" charset="0"/>
                <a:cs typeface="Times New Roman" panose="02020603050405020304" pitchFamily="18" charset="0"/>
              </a:rPr>
              <a:t> care </a:t>
            </a:r>
            <a:r>
              <a:rPr lang="en-US" sz="1300" dirty="0" err="1">
                <a:solidFill>
                  <a:schemeClr val="tx1"/>
                </a:solidFill>
                <a:latin typeface="Times New Roman" panose="02020603050405020304" pitchFamily="18" charset="0"/>
                <a:cs typeface="Times New Roman" panose="02020603050405020304" pitchFamily="18" charset="0"/>
              </a:rPr>
              <a:t>trece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printr</a:t>
            </a:r>
            <a:r>
              <a:rPr lang="en-US" sz="1300" dirty="0">
                <a:solidFill>
                  <a:schemeClr val="tx1"/>
                </a:solidFill>
                <a:latin typeface="Times New Roman" panose="02020603050405020304" pitchFamily="18" charset="0"/>
                <a:cs typeface="Times New Roman" panose="02020603050405020304" pitchFamily="18" charset="0"/>
              </a:rPr>
              <a:t>-o </a:t>
            </a:r>
            <a:r>
              <a:rPr lang="en-US" sz="1300" dirty="0" err="1">
                <a:solidFill>
                  <a:schemeClr val="tx1"/>
                </a:solidFill>
                <a:latin typeface="Times New Roman" panose="02020603050405020304" pitchFamily="18" charset="0"/>
                <a:cs typeface="Times New Roman" panose="02020603050405020304" pitchFamily="18" charset="0"/>
              </a:rPr>
              <a:t>schimbare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emotionala</a:t>
            </a:r>
            <a:r>
              <a:rPr lang="en-US" sz="1300" dirty="0">
                <a:solidFill>
                  <a:schemeClr val="tx1"/>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4.”</a:t>
            </a:r>
            <a:r>
              <a:rPr lang="en-US" sz="1300" b="1" i="1" u="sng" dirty="0">
                <a:solidFill>
                  <a:srgbClr val="C00000"/>
                </a:solidFill>
                <a:latin typeface="Times New Roman" panose="02020603050405020304" pitchFamily="18" charset="0"/>
                <a:cs typeface="Times New Roman" panose="02020603050405020304" pitchFamily="18" charset="0"/>
              </a:rPr>
              <a:t>Eu sunt…… </a:t>
            </a:r>
            <a:r>
              <a:rPr lang="en-US" sz="1300" b="1" i="1" u="sng" dirty="0" err="1">
                <a:solidFill>
                  <a:srgbClr val="C00000"/>
                </a:solidFill>
                <a:latin typeface="Times New Roman" panose="02020603050405020304" pitchFamily="18" charset="0"/>
                <a:cs typeface="Times New Roman" panose="02020603050405020304" pitchFamily="18" charset="0"/>
              </a:rPr>
              <a:t>si</a:t>
            </a:r>
            <a:r>
              <a:rPr lang="en-US" sz="1300" b="1" i="1" u="sng" dirty="0">
                <a:solidFill>
                  <a:srgbClr val="C00000"/>
                </a:solidFill>
                <a:latin typeface="Times New Roman" panose="02020603050405020304" pitchFamily="18" charset="0"/>
                <a:cs typeface="Times New Roman" panose="02020603050405020304" pitchFamily="18" charset="0"/>
              </a:rPr>
              <a:t> </a:t>
            </a:r>
            <a:r>
              <a:rPr lang="en-US" sz="1300" b="1" i="1" u="sng" dirty="0" err="1">
                <a:solidFill>
                  <a:srgbClr val="C00000"/>
                </a:solidFill>
                <a:latin typeface="Times New Roman" panose="02020603050405020304" pitchFamily="18" charset="0"/>
                <a:cs typeface="Times New Roman" panose="02020603050405020304" pitchFamily="18" charset="0"/>
              </a:rPr>
              <a:t>prietenii</a:t>
            </a:r>
            <a:r>
              <a:rPr lang="en-US" sz="1300" b="1" i="1" u="sng" dirty="0">
                <a:solidFill>
                  <a:srgbClr val="C00000"/>
                </a:solidFill>
                <a:latin typeface="Times New Roman" panose="02020603050405020304" pitchFamily="18" charset="0"/>
                <a:cs typeface="Times New Roman" panose="02020603050405020304" pitchFamily="18" charset="0"/>
              </a:rPr>
              <a:t> ma </a:t>
            </a:r>
            <a:r>
              <a:rPr lang="en-US" sz="1300" b="1" i="1" u="sng" dirty="0" err="1">
                <a:solidFill>
                  <a:srgbClr val="C00000"/>
                </a:solidFill>
                <a:latin typeface="Times New Roman" panose="02020603050405020304" pitchFamily="18" charset="0"/>
                <a:cs typeface="Times New Roman" panose="02020603050405020304" pitchFamily="18" charset="0"/>
              </a:rPr>
              <a:t>considera</a:t>
            </a:r>
            <a:r>
              <a:rPr lang="en-US" sz="1300" b="1" i="1" u="sng" dirty="0">
                <a:solidFill>
                  <a:srgbClr val="C00000"/>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5. </a:t>
            </a:r>
            <a:r>
              <a:rPr lang="en-US" sz="1300" b="1" i="1" u="sng" dirty="0">
                <a:solidFill>
                  <a:srgbClr val="C00000"/>
                </a:solidFill>
                <a:latin typeface="Times New Roman" panose="02020603050405020304" pitchFamily="18" charset="0"/>
                <a:cs typeface="Times New Roman" panose="02020603050405020304" pitchFamily="18" charset="0"/>
              </a:rPr>
              <a:t>“Omul de </a:t>
            </a:r>
            <a:r>
              <a:rPr lang="en-US" sz="1300" b="1" i="1" u="sng" dirty="0" err="1">
                <a:solidFill>
                  <a:srgbClr val="C00000"/>
                </a:solidFill>
                <a:latin typeface="Times New Roman" panose="02020603050405020304" pitchFamily="18" charset="0"/>
                <a:cs typeface="Times New Roman" panose="02020603050405020304" pitchFamily="18" charset="0"/>
              </a:rPr>
              <a:t>zapada</a:t>
            </a: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fiecare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elev</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scrie</a:t>
            </a:r>
            <a:r>
              <a:rPr lang="en-US" sz="1300" dirty="0">
                <a:solidFill>
                  <a:schemeClr val="tx1"/>
                </a:solidFill>
                <a:latin typeface="Times New Roman" panose="02020603050405020304" pitchFamily="18" charset="0"/>
                <a:cs typeface="Times New Roman" panose="02020603050405020304" pitchFamily="18" charset="0"/>
              </a:rPr>
              <a:t> 3 </a:t>
            </a:r>
            <a:r>
              <a:rPr lang="en-US" sz="1300" dirty="0" err="1">
                <a:solidFill>
                  <a:schemeClr val="tx1"/>
                </a:solidFill>
                <a:latin typeface="Times New Roman" panose="02020603050405020304" pitchFamily="18" charset="0"/>
                <a:cs typeface="Times New Roman" panose="02020603050405020304" pitchFamily="18" charset="0"/>
              </a:rPr>
              <a:t>lucruri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despre</a:t>
            </a:r>
            <a:r>
              <a:rPr lang="en-US" sz="1300" dirty="0">
                <a:solidFill>
                  <a:schemeClr val="tx1"/>
                </a:solidFill>
                <a:latin typeface="Times New Roman" panose="02020603050405020304" pitchFamily="18" charset="0"/>
                <a:cs typeface="Times New Roman" panose="02020603050405020304" pitchFamily="18" charset="0"/>
              </a:rPr>
              <a:t> sine pe o </a:t>
            </a:r>
            <a:r>
              <a:rPr lang="en-US" sz="1300" dirty="0" err="1">
                <a:solidFill>
                  <a:schemeClr val="tx1"/>
                </a:solidFill>
                <a:latin typeface="Times New Roman" panose="02020603050405020304" pitchFamily="18" charset="0"/>
                <a:cs typeface="Times New Roman" panose="02020603050405020304" pitchFamily="18" charset="0"/>
              </a:rPr>
              <a:t>foaie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apoi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toti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incearca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ghiceasca</a:t>
            </a:r>
            <a:r>
              <a:rPr lang="en-US" sz="1300" dirty="0">
                <a:solidFill>
                  <a:schemeClr val="tx1"/>
                </a:solidFill>
                <a:latin typeface="Times New Roman" panose="02020603050405020304" pitchFamily="18" charset="0"/>
                <a:cs typeface="Times New Roman" panose="02020603050405020304" pitchFamily="18" charset="0"/>
              </a:rPr>
              <a:t> cine </a:t>
            </a:r>
            <a:r>
              <a:rPr lang="en-US" sz="1300" dirty="0" err="1">
                <a:solidFill>
                  <a:schemeClr val="tx1"/>
                </a:solidFill>
                <a:latin typeface="Times New Roman" panose="02020603050405020304" pitchFamily="18" charset="0"/>
                <a:cs typeface="Times New Roman" panose="02020603050405020304" pitchFamily="18" charset="0"/>
              </a:rPr>
              <a:t>este</a:t>
            </a:r>
            <a:r>
              <a:rPr lang="en-US" sz="1300" dirty="0">
                <a:solidFill>
                  <a:schemeClr val="tx1"/>
                </a:solidFill>
                <a:latin typeface="Times New Roman" panose="02020603050405020304" pitchFamily="18" charset="0"/>
                <a:cs typeface="Times New Roman" panose="02020603050405020304" pitchFamily="18" charset="0"/>
              </a:rPr>
              <a:t> “omul de </a:t>
            </a:r>
            <a:r>
              <a:rPr lang="en-US" sz="1300" dirty="0" err="1">
                <a:solidFill>
                  <a:schemeClr val="tx1"/>
                </a:solidFill>
                <a:latin typeface="Times New Roman" panose="02020603050405020304" pitchFamily="18" charset="0"/>
                <a:cs typeface="Times New Roman" panose="02020603050405020304" pitchFamily="18" charset="0"/>
              </a:rPr>
              <a:t>zapada</a:t>
            </a:r>
            <a:r>
              <a:rPr lang="en-US" sz="1300" dirty="0">
                <a:solidFill>
                  <a:schemeClr val="tx1"/>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6.</a:t>
            </a:r>
            <a:r>
              <a:rPr lang="en-US" sz="1300" b="1" i="1" u="sng" dirty="0">
                <a:solidFill>
                  <a:srgbClr val="C00000"/>
                </a:solidFill>
                <a:latin typeface="Times New Roman" panose="02020603050405020304" pitchFamily="18" charset="0"/>
                <a:cs typeface="Times New Roman" panose="02020603050405020304" pitchFamily="18" charset="0"/>
              </a:rPr>
              <a:t>”Fotbal in </a:t>
            </a:r>
            <a:r>
              <a:rPr lang="en-US" sz="1300" b="1" i="1" u="sng" dirty="0" err="1">
                <a:solidFill>
                  <a:srgbClr val="C00000"/>
                </a:solidFill>
                <a:latin typeface="Times New Roman" panose="02020603050405020304" pitchFamily="18" charset="0"/>
                <a:cs typeface="Times New Roman" panose="02020603050405020304" pitchFamily="18" charset="0"/>
              </a:rPr>
              <a:t>scaune</a:t>
            </a:r>
            <a:r>
              <a:rPr lang="en-US" sz="1300" b="1" i="1" u="sng" dirty="0">
                <a:solidFill>
                  <a:srgbClr val="C00000"/>
                </a:solidFill>
                <a:latin typeface="Times New Roman" panose="02020603050405020304" pitchFamily="18" charset="0"/>
                <a:cs typeface="Times New Roman" panose="02020603050405020304" pitchFamily="18" charset="0"/>
              </a:rPr>
              <a:t> cu </a:t>
            </a:r>
            <a:r>
              <a:rPr lang="en-US" sz="1300" b="1" i="1" u="sng" dirty="0" err="1">
                <a:solidFill>
                  <a:srgbClr val="C00000"/>
                </a:solidFill>
                <a:latin typeface="Times New Roman" panose="02020603050405020304" pitchFamily="18" charset="0"/>
                <a:cs typeface="Times New Roman" panose="02020603050405020304" pitchFamily="18" charset="0"/>
              </a:rPr>
              <a:t>rotile</a:t>
            </a:r>
            <a:r>
              <a:rPr lang="en-US" sz="1300" b="1" i="1" u="sng" dirty="0">
                <a:solidFill>
                  <a:srgbClr val="C00000"/>
                </a:solidFill>
                <a:latin typeface="Times New Roman" panose="02020603050405020304" pitchFamily="18" charset="0"/>
                <a:cs typeface="Times New Roman" panose="02020603050405020304" pitchFamily="18" charset="0"/>
              </a:rPr>
              <a:t> </a:t>
            </a: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versiunea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adaptata</a:t>
            </a:r>
            <a:r>
              <a:rPr lang="en-US" sz="1300" dirty="0">
                <a:solidFill>
                  <a:schemeClr val="tx1"/>
                </a:solidFill>
                <a:latin typeface="Times New Roman" panose="02020603050405020304" pitchFamily="18" charset="0"/>
                <a:cs typeface="Times New Roman" panose="02020603050405020304" pitchFamily="18" charset="0"/>
              </a:rPr>
              <a:t> a </a:t>
            </a:r>
            <a:r>
              <a:rPr lang="en-US" sz="1300" dirty="0" err="1">
                <a:solidFill>
                  <a:schemeClr val="tx1"/>
                </a:solidFill>
                <a:latin typeface="Times New Roman" panose="02020603050405020304" pitchFamily="18" charset="0"/>
                <a:cs typeface="Times New Roman" panose="02020603050405020304" pitchFamily="18" charset="0"/>
              </a:rPr>
              <a:t>fotbalului</a:t>
            </a:r>
            <a:r>
              <a:rPr lang="en-US" sz="1300" dirty="0">
                <a:solidFill>
                  <a:schemeClr val="tx1"/>
                </a:solidFill>
                <a:latin typeface="Times New Roman" panose="02020603050405020304" pitchFamily="18" charset="0"/>
                <a:cs typeface="Times New Roman" panose="02020603050405020304" pitchFamily="18" charset="0"/>
              </a:rPr>
              <a:t> , pt </a:t>
            </a:r>
            <a:r>
              <a:rPr lang="en-US" sz="1300" dirty="0" err="1">
                <a:solidFill>
                  <a:schemeClr val="tx1"/>
                </a:solidFill>
                <a:latin typeface="Times New Roman" panose="02020603050405020304" pitchFamily="18" charset="0"/>
                <a:cs typeface="Times New Roman" panose="02020603050405020304" pitchFamily="18" charset="0"/>
              </a:rPr>
              <a:t>elevii</a:t>
            </a:r>
            <a:r>
              <a:rPr lang="en-US" sz="1300" dirty="0">
                <a:solidFill>
                  <a:schemeClr val="tx1"/>
                </a:solidFill>
                <a:latin typeface="Times New Roman" panose="02020603050405020304" pitchFamily="18" charset="0"/>
                <a:cs typeface="Times New Roman" panose="02020603050405020304" pitchFamily="18" charset="0"/>
              </a:rPr>
              <a:t> cu </a:t>
            </a:r>
            <a:r>
              <a:rPr lang="en-US" sz="1300" dirty="0" err="1">
                <a:solidFill>
                  <a:schemeClr val="tx1"/>
                </a:solidFill>
                <a:latin typeface="Times New Roman" panose="02020603050405020304" pitchFamily="18" charset="0"/>
                <a:cs typeface="Times New Roman" panose="02020603050405020304" pitchFamily="18" charset="0"/>
              </a:rPr>
              <a:t>dizabilitati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motorii</a:t>
            </a:r>
            <a:r>
              <a:rPr lang="en-US" sz="1300" dirty="0">
                <a:solidFill>
                  <a:schemeClr val="tx1"/>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7. </a:t>
            </a:r>
            <a:r>
              <a:rPr lang="en-US" sz="1300" b="1" i="1" u="sng" dirty="0">
                <a:solidFill>
                  <a:srgbClr val="C00000"/>
                </a:solidFill>
                <a:latin typeface="Times New Roman" panose="02020603050405020304" pitchFamily="18" charset="0"/>
                <a:cs typeface="Times New Roman" panose="02020603050405020304" pitchFamily="18" charset="0"/>
              </a:rPr>
              <a:t>“</a:t>
            </a:r>
            <a:r>
              <a:rPr lang="en-US" sz="1300" b="1" i="1" u="sng" dirty="0" err="1">
                <a:solidFill>
                  <a:srgbClr val="C00000"/>
                </a:solidFill>
                <a:latin typeface="Times New Roman" panose="02020603050405020304" pitchFamily="18" charset="0"/>
                <a:cs typeface="Times New Roman" panose="02020603050405020304" pitchFamily="18" charset="0"/>
              </a:rPr>
              <a:t>Turnul</a:t>
            </a:r>
            <a:r>
              <a:rPr lang="en-US" sz="1300" b="1" i="1" u="sng" dirty="0">
                <a:solidFill>
                  <a:srgbClr val="C00000"/>
                </a:solidFill>
                <a:latin typeface="Times New Roman" panose="02020603050405020304" pitchFamily="18" charset="0"/>
                <a:cs typeface="Times New Roman" panose="02020603050405020304" pitchFamily="18" charset="0"/>
              </a:rPr>
              <a:t> cu </a:t>
            </a:r>
            <a:r>
              <a:rPr lang="en-US" sz="1300" b="1" i="1" u="sng" dirty="0" err="1">
                <a:solidFill>
                  <a:srgbClr val="C00000"/>
                </a:solidFill>
                <a:latin typeface="Times New Roman" panose="02020603050405020304" pitchFamily="18" charset="0"/>
                <a:cs typeface="Times New Roman" panose="02020603050405020304" pitchFamily="18" charset="0"/>
              </a:rPr>
              <a:t>carti</a:t>
            </a: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elevii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lucreaza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impreuna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pentru</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construirea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celui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mai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inalt</a:t>
            </a:r>
            <a:r>
              <a:rPr lang="en-US" sz="1300" dirty="0">
                <a:solidFill>
                  <a:schemeClr val="tx1"/>
                </a:solidFill>
                <a:latin typeface="Times New Roman" panose="02020603050405020304" pitchFamily="18" charset="0"/>
                <a:cs typeface="Times New Roman" panose="02020603050405020304" pitchFamily="18" charset="0"/>
              </a:rPr>
              <a:t> turn de </a:t>
            </a:r>
            <a:r>
              <a:rPr lang="en-US" sz="1300" dirty="0" err="1">
                <a:solidFill>
                  <a:schemeClr val="tx1"/>
                </a:solidFill>
                <a:latin typeface="Times New Roman" panose="02020603050405020304" pitchFamily="18" charset="0"/>
                <a:cs typeface="Times New Roman" panose="02020603050405020304" pitchFamily="18" charset="0"/>
              </a:rPr>
              <a:t>carti</a:t>
            </a:r>
            <a:r>
              <a:rPr lang="en-US" sz="1300" dirty="0">
                <a:solidFill>
                  <a:schemeClr val="tx1"/>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8. </a:t>
            </a:r>
            <a:r>
              <a:rPr lang="en-US" sz="1300" b="1" i="1" u="sng" dirty="0">
                <a:solidFill>
                  <a:srgbClr val="C00000"/>
                </a:solidFill>
                <a:latin typeface="Times New Roman" panose="02020603050405020304" pitchFamily="18" charset="0"/>
                <a:cs typeface="Times New Roman" panose="02020603050405020304" pitchFamily="18" charset="0"/>
              </a:rPr>
              <a:t>“Puzzle-</a:t>
            </a:r>
            <a:r>
              <a:rPr lang="en-US" sz="1300" b="1" i="1" u="sng" dirty="0" err="1">
                <a:solidFill>
                  <a:srgbClr val="C00000"/>
                </a:solidFill>
                <a:latin typeface="Times New Roman" panose="02020603050405020304" pitchFamily="18" charset="0"/>
                <a:cs typeface="Times New Roman" panose="02020603050405020304" pitchFamily="18" charset="0"/>
              </a:rPr>
              <a:t>uri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subiectul</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lectiei</a:t>
            </a:r>
            <a:r>
              <a:rPr lang="en-US" sz="1300" dirty="0">
                <a:solidFill>
                  <a:schemeClr val="tx1"/>
                </a:solidFill>
                <a:latin typeface="Times New Roman" panose="02020603050405020304" pitchFamily="18" charset="0"/>
                <a:cs typeface="Times New Roman" panose="02020603050405020304" pitchFamily="18" charset="0"/>
              </a:rPr>
              <a:t>, “Escape room”- </a:t>
            </a:r>
            <a:r>
              <a:rPr lang="en-US" sz="1300" dirty="0" err="1">
                <a:solidFill>
                  <a:schemeClr val="tx1"/>
                </a:solidFill>
                <a:latin typeface="Times New Roman" panose="02020603050405020304" pitchFamily="18" charset="0"/>
                <a:cs typeface="Times New Roman" panose="02020603050405020304" pitchFamily="18" charset="0"/>
              </a:rPr>
              <a:t>elevii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rezolva</a:t>
            </a:r>
            <a:r>
              <a:rPr lang="en-US" sz="1300" dirty="0">
                <a:solidFill>
                  <a:schemeClr val="tx1"/>
                </a:solidFill>
                <a:latin typeface="Times New Roman" panose="02020603050405020304" pitchFamily="18" charset="0"/>
                <a:cs typeface="Times New Roman" panose="02020603050405020304" pitchFamily="18" charset="0"/>
              </a:rPr>
              <a:t> o </a:t>
            </a:r>
            <a:r>
              <a:rPr lang="en-US" sz="1300" dirty="0" err="1">
                <a:solidFill>
                  <a:schemeClr val="tx1"/>
                </a:solidFill>
                <a:latin typeface="Times New Roman" panose="02020603050405020304" pitchFamily="18" charset="0"/>
                <a:cs typeface="Times New Roman" panose="02020603050405020304" pitchFamily="18" charset="0"/>
              </a:rPr>
              <a:t>serie</a:t>
            </a:r>
            <a:r>
              <a:rPr lang="en-US" sz="1300" dirty="0">
                <a:solidFill>
                  <a:schemeClr val="tx1"/>
                </a:solidFill>
                <a:latin typeface="Times New Roman" panose="02020603050405020304" pitchFamily="18" charset="0"/>
                <a:cs typeface="Times New Roman" panose="02020603050405020304" pitchFamily="18" charset="0"/>
              </a:rPr>
              <a:t> de puzzle-</a:t>
            </a:r>
            <a:r>
              <a:rPr lang="en-US" sz="1300" dirty="0" err="1">
                <a:solidFill>
                  <a:schemeClr val="tx1"/>
                </a:solidFill>
                <a:latin typeface="Times New Roman" panose="02020603050405020304" pitchFamily="18" charset="0"/>
                <a:cs typeface="Times New Roman" panose="02020603050405020304" pitchFamily="18" charset="0"/>
              </a:rPr>
              <a:t>uri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pentru</a:t>
            </a:r>
            <a:r>
              <a:rPr lang="en-US" sz="1300" dirty="0">
                <a:solidFill>
                  <a:schemeClr val="tx1"/>
                </a:solidFill>
                <a:latin typeface="Times New Roman" panose="02020603050405020304" pitchFamily="18" charset="0"/>
                <a:cs typeface="Times New Roman" panose="02020603050405020304" pitchFamily="18" charset="0"/>
              </a:rPr>
              <a:t> a </a:t>
            </a:r>
            <a:r>
              <a:rPr lang="en-US" sz="1300" dirty="0" err="1">
                <a:solidFill>
                  <a:schemeClr val="tx1"/>
                </a:solidFill>
                <a:latin typeface="Times New Roman" panose="02020603050405020304" pitchFamily="18" charset="0"/>
                <a:cs typeface="Times New Roman" panose="02020603050405020304" pitchFamily="18" charset="0"/>
              </a:rPr>
              <a:t>scapa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dintr</a:t>
            </a:r>
            <a:r>
              <a:rPr lang="en-US" sz="1300" dirty="0">
                <a:solidFill>
                  <a:schemeClr val="tx1"/>
                </a:solidFill>
                <a:latin typeface="Times New Roman" panose="02020603050405020304" pitchFamily="18" charset="0"/>
                <a:cs typeface="Times New Roman" panose="02020603050405020304" pitchFamily="18" charset="0"/>
              </a:rPr>
              <a:t>-o camera= </a:t>
            </a:r>
            <a:r>
              <a:rPr lang="en-US" sz="1300" dirty="0" err="1">
                <a:solidFill>
                  <a:schemeClr val="tx1"/>
                </a:solidFill>
                <a:latin typeface="Times New Roman" panose="02020603050405020304" pitchFamily="18" charset="0"/>
                <a:cs typeface="Times New Roman" panose="02020603050405020304" pitchFamily="18" charset="0"/>
              </a:rPr>
              <a:t>dezvolta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gandirea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critica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cooperarea</a:t>
            </a:r>
            <a:r>
              <a:rPr lang="en-US" sz="1300" dirty="0">
                <a:solidFill>
                  <a:schemeClr val="tx1"/>
                </a:solidFill>
                <a:latin typeface="Times New Roman" panose="02020603050405020304" pitchFamily="18" charset="0"/>
                <a:cs typeface="Times New Roman" panose="02020603050405020304" pitchFamily="18" charset="0"/>
              </a:rPr>
              <a:t> )</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9.</a:t>
            </a:r>
            <a:r>
              <a:rPr lang="en-US" sz="1300" b="1" i="1" u="sng" dirty="0">
                <a:solidFill>
                  <a:srgbClr val="C00000"/>
                </a:solidFill>
                <a:latin typeface="Times New Roman" panose="02020603050405020304" pitchFamily="18" charset="0"/>
                <a:cs typeface="Times New Roman" panose="02020603050405020304" pitchFamily="18" charset="0"/>
              </a:rPr>
              <a:t>Reflectia </a:t>
            </a:r>
            <a:r>
              <a:rPr lang="en-US" sz="1300" b="1" i="1" u="sng" dirty="0" err="1">
                <a:solidFill>
                  <a:srgbClr val="C00000"/>
                </a:solidFill>
                <a:latin typeface="Times New Roman" panose="02020603050405020304" pitchFamily="18" charset="0"/>
                <a:cs typeface="Times New Roman" panose="02020603050405020304" pitchFamily="18" charset="0"/>
              </a:rPr>
              <a:t>zilei</a:t>
            </a:r>
            <a:r>
              <a:rPr lang="en-US" sz="1300" dirty="0">
                <a:solidFill>
                  <a:schemeClr val="tx1"/>
                </a:solidFill>
                <a:latin typeface="Times New Roman" panose="02020603050405020304" pitchFamily="18" charset="0"/>
                <a:cs typeface="Times New Roman" panose="02020603050405020304" pitchFamily="18" charset="0"/>
              </a:rPr>
              <a:t>(la </a:t>
            </a:r>
            <a:r>
              <a:rPr lang="en-US" sz="1300" dirty="0" err="1">
                <a:solidFill>
                  <a:schemeClr val="tx1"/>
                </a:solidFill>
                <a:latin typeface="Times New Roman" panose="02020603050405020304" pitchFamily="18" charset="0"/>
                <a:cs typeface="Times New Roman" panose="02020603050405020304" pitchFamily="18" charset="0"/>
              </a:rPr>
              <a:t>finalul</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activitatii</a:t>
            </a:r>
            <a:r>
              <a:rPr lang="en-US" sz="1300" dirty="0">
                <a:solidFill>
                  <a:schemeClr val="tx1"/>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10.”</a:t>
            </a:r>
            <a:r>
              <a:rPr lang="en-US" sz="1300" b="1" i="1" u="sng" dirty="0">
                <a:solidFill>
                  <a:srgbClr val="C00000"/>
                </a:solidFill>
                <a:latin typeface="Times New Roman" panose="02020603050405020304" pitchFamily="18" charset="0"/>
                <a:cs typeface="Times New Roman" panose="02020603050405020304" pitchFamily="18" charset="0"/>
              </a:rPr>
              <a:t>Star </a:t>
            </a:r>
            <a:r>
              <a:rPr lang="en-US" sz="1300" b="1" i="1" u="sng" dirty="0" err="1">
                <a:solidFill>
                  <a:srgbClr val="C00000"/>
                </a:solidFill>
                <a:latin typeface="Times New Roman" panose="02020603050405020304" pitchFamily="18" charset="0"/>
                <a:cs typeface="Times New Roman" panose="02020603050405020304" pitchFamily="18" charset="0"/>
              </a:rPr>
              <a:t>Bursting</a:t>
            </a:r>
            <a:r>
              <a:rPr lang="en-US" sz="1300" dirty="0" err="1">
                <a:solidFill>
                  <a:schemeClr val="tx1"/>
                </a:solidFill>
                <a:latin typeface="Times New Roman" panose="02020603050405020304" pitchFamily="18" charset="0"/>
                <a:cs typeface="Times New Roman" panose="02020603050405020304" pitchFamily="18" charset="0"/>
              </a:rPr>
              <a:t>”o</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explozie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stelara</a:t>
            </a:r>
            <a:r>
              <a:rPr lang="en-US" sz="1300" dirty="0">
                <a:solidFill>
                  <a:schemeClr val="tx1"/>
                </a:solidFill>
                <a:latin typeface="Times New Roman" panose="02020603050405020304" pitchFamily="18" charset="0"/>
                <a:cs typeface="Times New Roman" panose="02020603050405020304" pitchFamily="18" charset="0"/>
              </a:rPr>
              <a:t> cu </a:t>
            </a:r>
            <a:r>
              <a:rPr lang="en-US" sz="1300" dirty="0" err="1">
                <a:solidFill>
                  <a:schemeClr val="tx1"/>
                </a:solidFill>
                <a:latin typeface="Times New Roman" panose="02020603050405020304" pitchFamily="18" charset="0"/>
                <a:cs typeface="Times New Roman" panose="02020603050405020304" pitchFamily="18" charset="0"/>
              </a:rPr>
              <a:t>imagiini</a:t>
            </a:r>
            <a:r>
              <a:rPr lang="en-US" sz="1300" dirty="0">
                <a:solidFill>
                  <a:schemeClr val="tx1"/>
                </a:solidFill>
                <a:latin typeface="Times New Roman" panose="02020603050405020304" pitchFamily="18" charset="0"/>
                <a:cs typeface="Times New Roman" panose="02020603050405020304" pitchFamily="18" charset="0"/>
              </a:rPr>
              <a:t> in </a:t>
            </a:r>
            <a:r>
              <a:rPr lang="en-US" sz="1300" dirty="0" err="1">
                <a:solidFill>
                  <a:schemeClr val="tx1"/>
                </a:solidFill>
                <a:latin typeface="Times New Roman" panose="02020603050405020304" pitchFamily="18" charset="0"/>
                <a:cs typeface="Times New Roman" panose="02020603050405020304" pitchFamily="18" charset="0"/>
              </a:rPr>
              <a:t>mijloc</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stimuleaza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creativitatea</a:t>
            </a:r>
            <a:r>
              <a:rPr lang="en-US" sz="1300" dirty="0">
                <a:solidFill>
                  <a:schemeClr val="tx1"/>
                </a:solidFill>
                <a:latin typeface="Times New Roman" panose="02020603050405020304" pitchFamily="18" charset="0"/>
                <a:cs typeface="Times New Roman" panose="02020603050405020304" pitchFamily="18" charset="0"/>
              </a:rPr>
              <a:t> )</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11. “</a:t>
            </a:r>
            <a:r>
              <a:rPr lang="en-US" sz="1300" b="1" i="1" u="sng" dirty="0">
                <a:solidFill>
                  <a:srgbClr val="C00000"/>
                </a:solidFill>
                <a:latin typeface="Times New Roman" panose="02020603050405020304" pitchFamily="18" charset="0"/>
                <a:cs typeface="Times New Roman" panose="02020603050405020304" pitchFamily="18" charset="0"/>
              </a:rPr>
              <a:t>PHOTO CAPTION WORKSHEET”( </a:t>
            </a:r>
            <a:r>
              <a:rPr lang="en-US" sz="1300" dirty="0">
                <a:solidFill>
                  <a:schemeClr val="tx1"/>
                </a:solidFill>
                <a:latin typeface="Times New Roman" panose="02020603050405020304" pitchFamily="18" charset="0"/>
                <a:cs typeface="Times New Roman" panose="02020603050405020304" pitchFamily="18" charset="0"/>
              </a:rPr>
              <a:t>instrument educational- </a:t>
            </a:r>
            <a:r>
              <a:rPr lang="en-US" sz="1300" dirty="0" err="1">
                <a:solidFill>
                  <a:schemeClr val="tx1"/>
                </a:solidFill>
                <a:latin typeface="Times New Roman" panose="02020603050405020304" pitchFamily="18" charset="0"/>
                <a:cs typeface="Times New Roman" panose="02020603050405020304" pitchFamily="18" charset="0"/>
              </a:rPr>
              <a:t>fisa</a:t>
            </a:r>
            <a:r>
              <a:rPr lang="en-US" sz="1300" dirty="0">
                <a:solidFill>
                  <a:schemeClr val="tx1"/>
                </a:solidFill>
                <a:latin typeface="Times New Roman" panose="02020603050405020304" pitchFamily="18" charset="0"/>
                <a:cs typeface="Times New Roman" panose="02020603050405020304" pitchFamily="18" charset="0"/>
              </a:rPr>
              <a:t> de </a:t>
            </a:r>
            <a:r>
              <a:rPr lang="en-US" sz="1300" dirty="0" err="1">
                <a:solidFill>
                  <a:schemeClr val="tx1"/>
                </a:solidFill>
                <a:latin typeface="Times New Roman" panose="02020603050405020304" pitchFamily="18" charset="0"/>
                <a:cs typeface="Times New Roman" panose="02020603050405020304" pitchFamily="18" charset="0"/>
              </a:rPr>
              <a:t>lucru</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pentru</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subtitrarea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fotografiilor</a:t>
            </a:r>
            <a:r>
              <a:rPr lang="en-US" sz="1300" dirty="0">
                <a:solidFill>
                  <a:schemeClr val="tx1"/>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dezvolta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abilitatile</a:t>
            </a:r>
            <a:r>
              <a:rPr lang="en-US" sz="1300" dirty="0">
                <a:solidFill>
                  <a:schemeClr val="tx1"/>
                </a:solidFill>
                <a:latin typeface="Times New Roman" panose="02020603050405020304" pitchFamily="18" charset="0"/>
                <a:cs typeface="Times New Roman" panose="02020603050405020304" pitchFamily="18" charset="0"/>
              </a:rPr>
              <a:t> de </a:t>
            </a:r>
            <a:r>
              <a:rPr lang="en-US" sz="1300" dirty="0" err="1">
                <a:solidFill>
                  <a:schemeClr val="tx1"/>
                </a:solidFill>
                <a:latin typeface="Times New Roman" panose="02020603050405020304" pitchFamily="18" charset="0"/>
                <a:cs typeface="Times New Roman" panose="02020603050405020304" pitchFamily="18" charset="0"/>
              </a:rPr>
              <a:t>comunicare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scrisa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de </a:t>
            </a:r>
            <a:r>
              <a:rPr lang="en-US" sz="1300" dirty="0" err="1">
                <a:solidFill>
                  <a:schemeClr val="tx1"/>
                </a:solidFill>
                <a:latin typeface="Times New Roman" panose="02020603050405020304" pitchFamily="18" charset="0"/>
                <a:cs typeface="Times New Roman" panose="02020603050405020304" pitchFamily="18" charset="0"/>
              </a:rPr>
              <a:t>interpretare</a:t>
            </a:r>
            <a:r>
              <a:rPr lang="en-US" sz="1300" dirty="0">
                <a:solidFill>
                  <a:schemeClr val="tx1"/>
                </a:solidFill>
                <a:latin typeface="Times New Roman" panose="02020603050405020304" pitchFamily="18" charset="0"/>
                <a:cs typeface="Times New Roman" panose="02020603050405020304" pitchFamily="18" charset="0"/>
              </a:rPr>
              <a:t> a </a:t>
            </a:r>
            <a:r>
              <a:rPr lang="en-US" sz="1300" dirty="0" err="1">
                <a:solidFill>
                  <a:schemeClr val="tx1"/>
                </a:solidFill>
                <a:latin typeface="Times New Roman" panose="02020603050405020304" pitchFamily="18" charset="0"/>
                <a:cs typeface="Times New Roman" panose="02020603050405020304" pitchFamily="18" charset="0"/>
              </a:rPr>
              <a:t>imaginilor</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incurajeaza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analiza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atenta</a:t>
            </a:r>
            <a:r>
              <a:rPr lang="en-US" sz="1300" dirty="0">
                <a:solidFill>
                  <a:schemeClr val="tx1"/>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12</a:t>
            </a:r>
            <a:r>
              <a:rPr lang="en-US" sz="1300" b="1" i="1" u="sng" dirty="0">
                <a:solidFill>
                  <a:srgbClr val="C00000"/>
                </a:solidFill>
                <a:latin typeface="Times New Roman" panose="02020603050405020304" pitchFamily="18" charset="0"/>
                <a:cs typeface="Times New Roman" panose="02020603050405020304" pitchFamily="18" charset="0"/>
              </a:rPr>
              <a:t>.”Fishbone diagram </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sau</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Diagrama</a:t>
            </a:r>
            <a:r>
              <a:rPr lang="en-US" sz="1300" dirty="0">
                <a:solidFill>
                  <a:schemeClr val="tx1"/>
                </a:solidFill>
                <a:latin typeface="Times New Roman" panose="02020603050405020304" pitchFamily="18" charset="0"/>
                <a:cs typeface="Times New Roman" panose="02020603050405020304" pitchFamily="18" charset="0"/>
              </a:rPr>
              <a:t> Ishikawa/ </a:t>
            </a:r>
            <a:r>
              <a:rPr lang="en-US" sz="1300" dirty="0" err="1">
                <a:solidFill>
                  <a:schemeClr val="tx1"/>
                </a:solidFill>
                <a:latin typeface="Times New Roman" panose="02020603050405020304" pitchFamily="18" charset="0"/>
                <a:cs typeface="Times New Roman" panose="02020603050405020304" pitchFamily="18" charset="0"/>
              </a:rPr>
              <a:t>Diagrama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cauza</a:t>
            </a:r>
            <a:r>
              <a:rPr lang="en-US" sz="1300" dirty="0">
                <a:solidFill>
                  <a:schemeClr val="tx1"/>
                </a:solidFill>
                <a:latin typeface="Times New Roman" panose="02020603050405020304" pitchFamily="18" charset="0"/>
                <a:cs typeface="Times New Roman" panose="02020603050405020304" pitchFamily="18" charset="0"/>
              </a:rPr>
              <a:t>- effect( </a:t>
            </a:r>
            <a:r>
              <a:rPr lang="en-US" sz="1300" dirty="0" err="1">
                <a:solidFill>
                  <a:schemeClr val="tx1"/>
                </a:solidFill>
                <a:latin typeface="Times New Roman" panose="02020603050405020304" pitchFamily="18" charset="0"/>
                <a:cs typeface="Times New Roman" panose="02020603050405020304" pitchFamily="18" charset="0"/>
              </a:rPr>
              <a:t>identifica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analizeaza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cauzele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posibile</a:t>
            </a:r>
            <a:r>
              <a:rPr lang="en-US" sz="1300" dirty="0">
                <a:solidFill>
                  <a:schemeClr val="tx1"/>
                </a:solidFill>
                <a:latin typeface="Times New Roman" panose="02020603050405020304" pitchFamily="18" charset="0"/>
                <a:cs typeface="Times New Roman" panose="02020603050405020304" pitchFamily="18" charset="0"/>
              </a:rPr>
              <a:t> ale </a:t>
            </a:r>
            <a:r>
              <a:rPr lang="en-US" sz="1300" dirty="0" err="1">
                <a:solidFill>
                  <a:schemeClr val="tx1"/>
                </a:solidFill>
                <a:latin typeface="Times New Roman" panose="02020603050405020304" pitchFamily="18" charset="0"/>
                <a:cs typeface="Times New Roman" panose="02020603050405020304" pitchFamily="18" charset="0"/>
              </a:rPr>
              <a:t>unui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anumit</a:t>
            </a:r>
            <a:r>
              <a:rPr lang="en-US" sz="1300" dirty="0">
                <a:solidFill>
                  <a:schemeClr val="tx1"/>
                </a:solidFill>
                <a:latin typeface="Times New Roman" panose="02020603050405020304" pitchFamily="18" charset="0"/>
                <a:cs typeface="Times New Roman" panose="02020603050405020304" pitchFamily="18" charset="0"/>
              </a:rPr>
              <a:t> effect, </a:t>
            </a:r>
            <a:r>
              <a:rPr lang="en-US" sz="1300" dirty="0" err="1">
                <a:solidFill>
                  <a:schemeClr val="tx1"/>
                </a:solidFill>
                <a:latin typeface="Times New Roman" panose="02020603050405020304" pitchFamily="18" charset="0"/>
                <a:cs typeface="Times New Roman" panose="02020603050405020304" pitchFamily="18" charset="0"/>
              </a:rPr>
              <a:t>folosita</a:t>
            </a:r>
            <a:r>
              <a:rPr lang="en-US" sz="1300" dirty="0">
                <a:solidFill>
                  <a:schemeClr val="tx1"/>
                </a:solidFill>
                <a:latin typeface="Times New Roman" panose="02020603050405020304" pitchFamily="18" charset="0"/>
                <a:cs typeface="Times New Roman" panose="02020603050405020304" pitchFamily="18" charset="0"/>
              </a:rPr>
              <a:t> in </a:t>
            </a:r>
            <a:r>
              <a:rPr lang="en-US" sz="1300" dirty="0" err="1">
                <a:solidFill>
                  <a:schemeClr val="tx1"/>
                </a:solidFill>
                <a:latin typeface="Times New Roman" panose="02020603050405020304" pitchFamily="18" charset="0"/>
                <a:cs typeface="Times New Roman" panose="02020603050405020304" pitchFamily="18" charset="0"/>
              </a:rPr>
              <a:t>rezolvarea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problemelor</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analiza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proceselor</a:t>
            </a:r>
            <a:r>
              <a:rPr lang="en-US" sz="1300" dirty="0">
                <a:solidFill>
                  <a:schemeClr val="tx1"/>
                </a:solidFill>
                <a:latin typeface="Times New Roman" panose="02020603050405020304" pitchFamily="18" charset="0"/>
                <a:cs typeface="Times New Roman" panose="02020603050405020304" pitchFamily="18" charset="0"/>
              </a:rPr>
              <a:t> : capul </a:t>
            </a:r>
            <a:r>
              <a:rPr lang="en-US" sz="1300" dirty="0" err="1">
                <a:solidFill>
                  <a:schemeClr val="tx1"/>
                </a:solidFill>
                <a:latin typeface="Times New Roman" panose="02020603050405020304" pitchFamily="18" charset="0"/>
                <a:cs typeface="Times New Roman" panose="02020603050405020304" pitchFamily="18" charset="0"/>
              </a:rPr>
              <a:t>pestelui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este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problema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trebuie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analizata</a:t>
            </a:r>
            <a:r>
              <a:rPr lang="en-US" sz="1300" dirty="0">
                <a:solidFill>
                  <a:schemeClr val="tx1"/>
                </a:solidFill>
                <a:latin typeface="Times New Roman" panose="02020603050405020304" pitchFamily="18" charset="0"/>
                <a:cs typeface="Times New Roman" panose="02020603050405020304" pitchFamily="18" charset="0"/>
              </a:rPr>
              <a:t>, coloanal </a:t>
            </a:r>
            <a:r>
              <a:rPr lang="en-US" sz="1300" dirty="0" err="1">
                <a:solidFill>
                  <a:schemeClr val="tx1"/>
                </a:solidFill>
                <a:latin typeface="Times New Roman" panose="02020603050405020304" pitchFamily="18" charset="0"/>
                <a:cs typeface="Times New Roman" panose="02020603050405020304" pitchFamily="18" charset="0"/>
              </a:rPr>
              <a:t>vertebrala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conecteaza</a:t>
            </a:r>
            <a:r>
              <a:rPr lang="en-US" sz="1300" dirty="0">
                <a:solidFill>
                  <a:schemeClr val="tx1"/>
                </a:solidFill>
                <a:latin typeface="Times New Roman" panose="02020603050405020304" pitchFamily="18" charset="0"/>
                <a:cs typeface="Times New Roman" panose="02020603050405020304" pitchFamily="18" charset="0"/>
              </a:rPr>
              <a:t> capul cu </a:t>
            </a:r>
            <a:r>
              <a:rPr lang="en-US" sz="1300" dirty="0" err="1">
                <a:solidFill>
                  <a:schemeClr val="tx1"/>
                </a:solidFill>
                <a:latin typeface="Times New Roman" panose="02020603050405020304" pitchFamily="18" charset="0"/>
                <a:cs typeface="Times New Roman" panose="02020603050405020304" pitchFamily="18" charset="0"/>
              </a:rPr>
              <a:t>oasele</a:t>
            </a:r>
            <a:r>
              <a:rPr lang="en-US" sz="1300" dirty="0">
                <a:solidFill>
                  <a:schemeClr val="tx1"/>
                </a:solidFill>
                <a:latin typeface="Times New Roman" panose="02020603050405020304" pitchFamily="18" charset="0"/>
                <a:cs typeface="Times New Roman" panose="02020603050405020304" pitchFamily="18" charset="0"/>
              </a:rPr>
              <a:t> , </a:t>
            </a:r>
            <a:r>
              <a:rPr lang="en-US" sz="1300" dirty="0" err="1">
                <a:solidFill>
                  <a:schemeClr val="tx1"/>
                </a:solidFill>
                <a:latin typeface="Times New Roman" panose="02020603050405020304" pitchFamily="18" charset="0"/>
                <a:cs typeface="Times New Roman" panose="02020603050405020304" pitchFamily="18" charset="0"/>
              </a:rPr>
              <a:t>oasele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principale</a:t>
            </a:r>
            <a:r>
              <a:rPr lang="en-US" sz="1300" dirty="0">
                <a:solidFill>
                  <a:schemeClr val="tx1"/>
                </a:solidFill>
                <a:latin typeface="Times New Roman" panose="02020603050405020304" pitchFamily="18" charset="0"/>
                <a:cs typeface="Times New Roman" panose="02020603050405020304" pitchFamily="18" charset="0"/>
              </a:rPr>
              <a:t> sunt </a:t>
            </a:r>
            <a:r>
              <a:rPr lang="en-US" sz="1300" dirty="0" err="1">
                <a:solidFill>
                  <a:schemeClr val="tx1"/>
                </a:solidFill>
                <a:latin typeface="Times New Roman" panose="02020603050405020304" pitchFamily="18" charset="0"/>
                <a:cs typeface="Times New Roman" panose="02020603050405020304" pitchFamily="18" charset="0"/>
              </a:rPr>
              <a:t>categorii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largi</a:t>
            </a:r>
            <a:r>
              <a:rPr lang="en-US" sz="1300" dirty="0">
                <a:solidFill>
                  <a:schemeClr val="tx1"/>
                </a:solidFill>
                <a:latin typeface="Times New Roman" panose="02020603050405020304" pitchFamily="18" charset="0"/>
                <a:cs typeface="Times New Roman" panose="02020603050405020304" pitchFamily="18" charset="0"/>
              </a:rPr>
              <a:t> de cause </a:t>
            </a:r>
            <a:r>
              <a:rPr lang="en-US" sz="1300" dirty="0" err="1">
                <a:solidFill>
                  <a:schemeClr val="tx1"/>
                </a:solidFill>
                <a:latin typeface="Times New Roman" panose="02020603050405020304" pitchFamily="18" charset="0"/>
                <a:cs typeface="Times New Roman" panose="02020603050405020304" pitchFamily="18" charset="0"/>
              </a:rPr>
              <a:t>pisibile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oasele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secundare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suntcauze</a:t>
            </a:r>
            <a:r>
              <a:rPr lang="en-US" sz="1300" dirty="0">
                <a:solidFill>
                  <a:schemeClr val="tx1"/>
                </a:solidFill>
                <a:latin typeface="Times New Roman" panose="02020603050405020304" pitchFamily="18" charset="0"/>
                <a:cs typeface="Times New Roman" panose="02020603050405020304" pitchFamily="18" charset="0"/>
              </a:rPr>
              <a:t> / </a:t>
            </a:r>
            <a:r>
              <a:rPr lang="en-US" sz="1300" dirty="0" err="1">
                <a:solidFill>
                  <a:schemeClr val="tx1"/>
                </a:solidFill>
                <a:latin typeface="Times New Roman" panose="02020603050405020304" pitchFamily="18" charset="0"/>
                <a:cs typeface="Times New Roman" panose="02020603050405020304" pitchFamily="18" charset="0"/>
              </a:rPr>
              <a:t>detalii</a:t>
            </a:r>
            <a:r>
              <a:rPr lang="en-US" sz="1300" dirty="0">
                <a:solidFill>
                  <a:schemeClr val="tx1"/>
                </a:solidFill>
                <a:latin typeface="Times New Roman" panose="02020603050405020304" pitchFamily="18" charset="0"/>
                <a:cs typeface="Times New Roman" panose="02020603050405020304" pitchFamily="18" charset="0"/>
              </a:rPr>
              <a:t> specific  care </a:t>
            </a:r>
            <a:r>
              <a:rPr lang="en-US" sz="1300" dirty="0" err="1">
                <a:solidFill>
                  <a:schemeClr val="tx1"/>
                </a:solidFill>
                <a:latin typeface="Times New Roman" panose="02020603050405020304" pitchFamily="18" charset="0"/>
                <a:cs typeface="Times New Roman" panose="02020603050405020304" pitchFamily="18" charset="0"/>
              </a:rPr>
              <a:t>contribuie</a:t>
            </a:r>
            <a:r>
              <a:rPr lang="en-US" sz="1300" dirty="0">
                <a:solidFill>
                  <a:schemeClr val="tx1"/>
                </a:solidFill>
                <a:latin typeface="Times New Roman" panose="02020603050405020304" pitchFamily="18" charset="0"/>
                <a:cs typeface="Times New Roman" panose="02020603050405020304" pitchFamily="18" charset="0"/>
              </a:rPr>
              <a:t> la </a:t>
            </a:r>
            <a:r>
              <a:rPr lang="en-US" sz="1300" dirty="0" err="1">
                <a:solidFill>
                  <a:schemeClr val="tx1"/>
                </a:solidFill>
                <a:latin typeface="Times New Roman" panose="02020603050405020304" pitchFamily="18" charset="0"/>
                <a:cs typeface="Times New Roman" panose="02020603050405020304" pitchFamily="18" charset="0"/>
              </a:rPr>
              <a:t>problema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principala</a:t>
            </a:r>
            <a:r>
              <a:rPr lang="en-US" sz="1300" dirty="0">
                <a:solidFill>
                  <a:schemeClr val="tx1"/>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13. </a:t>
            </a:r>
            <a:r>
              <a:rPr lang="en-US" sz="1300" b="1" i="1" u="sng" dirty="0">
                <a:solidFill>
                  <a:srgbClr val="C00000"/>
                </a:solidFill>
                <a:latin typeface="Times New Roman" panose="02020603050405020304" pitchFamily="18" charset="0"/>
                <a:cs typeface="Times New Roman" panose="02020603050405020304" pitchFamily="18" charset="0"/>
              </a:rPr>
              <a:t>“Photo Voice</a:t>
            </a: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identifica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reprezinta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imbunatateste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comunitatea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printr</a:t>
            </a:r>
            <a:r>
              <a:rPr lang="en-US" sz="1300" dirty="0">
                <a:solidFill>
                  <a:schemeClr val="tx1"/>
                </a:solidFill>
                <a:latin typeface="Times New Roman" panose="02020603050405020304" pitchFamily="18" charset="0"/>
                <a:cs typeface="Times New Roman" panose="02020603050405020304" pitchFamily="18" charset="0"/>
              </a:rPr>
              <a:t>-o </a:t>
            </a:r>
            <a:r>
              <a:rPr lang="en-US" sz="1300" dirty="0" err="1">
                <a:solidFill>
                  <a:schemeClr val="tx1"/>
                </a:solidFill>
                <a:latin typeface="Times New Roman" panose="02020603050405020304" pitchFamily="18" charset="0"/>
                <a:cs typeface="Times New Roman" panose="02020603050405020304" pitchFamily="18" charset="0"/>
              </a:rPr>
              <a:t>tehnica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fotografica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specifica</a:t>
            </a:r>
            <a:r>
              <a:rPr lang="en-US" sz="1300" dirty="0">
                <a:solidFill>
                  <a:schemeClr val="tx1"/>
                </a:solidFill>
                <a:latin typeface="Times New Roman" panose="02020603050405020304" pitchFamily="18" charset="0"/>
                <a:cs typeface="Times New Roman" panose="02020603050405020304" pitchFamily="18" charset="0"/>
              </a:rPr>
              <a:t>/ se </a:t>
            </a:r>
            <a:r>
              <a:rPr lang="en-US" sz="1300" dirty="0" err="1">
                <a:solidFill>
                  <a:schemeClr val="tx1"/>
                </a:solidFill>
                <a:latin typeface="Times New Roman" panose="02020603050405020304" pitchFamily="18" charset="0"/>
                <a:cs typeface="Times New Roman" panose="02020603050405020304" pitchFamily="18" charset="0"/>
              </a:rPr>
              <a:t>creaza</a:t>
            </a:r>
            <a:r>
              <a:rPr lang="en-US" sz="1300" dirty="0">
                <a:solidFill>
                  <a:schemeClr val="tx1"/>
                </a:solidFill>
                <a:latin typeface="Times New Roman" panose="02020603050405020304" pitchFamily="18" charset="0"/>
                <a:cs typeface="Times New Roman" panose="02020603050405020304" pitchFamily="18" charset="0"/>
              </a:rPr>
              <a:t> o </a:t>
            </a:r>
            <a:r>
              <a:rPr lang="en-US" sz="1300" dirty="0" err="1">
                <a:solidFill>
                  <a:schemeClr val="tx1"/>
                </a:solidFill>
                <a:latin typeface="Times New Roman" panose="02020603050405020304" pitchFamily="18" charset="0"/>
                <a:cs typeface="Times New Roman" panose="02020603050405020304" pitchFamily="18" charset="0"/>
              </a:rPr>
              <a:t>poveste</a:t>
            </a:r>
            <a:r>
              <a:rPr lang="en-US" sz="1300" dirty="0">
                <a:solidFill>
                  <a:schemeClr val="tx1"/>
                </a:solidFill>
                <a:latin typeface="Times New Roman" panose="02020603050405020304" pitchFamily="18" charset="0"/>
                <a:cs typeface="Times New Roman" panose="02020603050405020304" pitchFamily="18" charset="0"/>
              </a:rPr>
              <a:t> din </a:t>
            </a:r>
            <a:r>
              <a:rPr lang="en-US" sz="1300" dirty="0" err="1">
                <a:solidFill>
                  <a:schemeClr val="tx1"/>
                </a:solidFill>
                <a:latin typeface="Times New Roman" panose="02020603050405020304" pitchFamily="18" charset="0"/>
                <a:cs typeface="Times New Roman" panose="02020603050405020304" pitchFamily="18" charset="0"/>
              </a:rPr>
              <a:t>fotografii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facute</a:t>
            </a:r>
            <a:r>
              <a:rPr lang="en-US" sz="1300" dirty="0">
                <a:solidFill>
                  <a:schemeClr val="tx1"/>
                </a:solidFill>
                <a:latin typeface="Times New Roman" panose="02020603050405020304" pitchFamily="18" charset="0"/>
                <a:cs typeface="Times New Roman" panose="02020603050405020304" pitchFamily="18" charset="0"/>
              </a:rPr>
              <a:t> de </a:t>
            </a:r>
            <a:r>
              <a:rPr lang="en-US" sz="1300" dirty="0" err="1">
                <a:solidFill>
                  <a:schemeClr val="tx1"/>
                </a:solidFill>
                <a:latin typeface="Times New Roman" panose="02020603050405020304" pitchFamily="18" charset="0"/>
                <a:cs typeface="Times New Roman" panose="02020603050405020304" pitchFamily="18" charset="0"/>
              </a:rPr>
              <a:t>elevi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diferite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fotografii</a:t>
            </a:r>
            <a:r>
              <a:rPr lang="en-US" sz="1300" dirty="0">
                <a:solidFill>
                  <a:schemeClr val="tx1"/>
                </a:solidFill>
                <a:latin typeface="Times New Roman" panose="02020603050405020304" pitchFamily="18" charset="0"/>
                <a:cs typeface="Times New Roman" panose="02020603050405020304" pitchFamily="18" charset="0"/>
              </a:rPr>
              <a:t> sunt </a:t>
            </a:r>
            <a:r>
              <a:rPr lang="en-US" sz="1300" dirty="0" err="1">
                <a:solidFill>
                  <a:schemeClr val="tx1"/>
                </a:solidFill>
                <a:latin typeface="Times New Roman" panose="02020603050405020304" pitchFamily="18" charset="0"/>
                <a:cs typeface="Times New Roman" panose="02020603050405020304" pitchFamily="18" charset="0"/>
              </a:rPr>
              <a:t>capturate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se </a:t>
            </a:r>
            <a:r>
              <a:rPr lang="en-US" sz="1300" dirty="0" err="1">
                <a:solidFill>
                  <a:schemeClr val="tx1"/>
                </a:solidFill>
                <a:latin typeface="Times New Roman" panose="02020603050405020304" pitchFamily="18" charset="0"/>
                <a:cs typeface="Times New Roman" panose="02020603050405020304" pitchFamily="18" charset="0"/>
              </a:rPr>
              <a:t>cauta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rezultate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diferite</a:t>
            </a:r>
            <a:r>
              <a:rPr lang="en-US" sz="1300" dirty="0">
                <a:solidFill>
                  <a:schemeClr val="tx1"/>
                </a:solidFill>
                <a:latin typeface="Times New Roman" panose="02020603050405020304" pitchFamily="18" charset="0"/>
                <a:cs typeface="Times New Roman" panose="02020603050405020304" pitchFamily="18" charset="0"/>
              </a:rPr>
              <a:t>: puncta forte, </a:t>
            </a:r>
            <a:r>
              <a:rPr lang="en-US" sz="1300" dirty="0" err="1">
                <a:solidFill>
                  <a:schemeClr val="tx1"/>
                </a:solidFill>
                <a:latin typeface="Times New Roman" panose="02020603050405020304" pitchFamily="18" charset="0"/>
                <a:cs typeface="Times New Roman" panose="02020603050405020304" pitchFamily="18" charset="0"/>
              </a:rPr>
              <a:t>preocupari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diferente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dintre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oameni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franarea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barierelor</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sociale</a:t>
            </a:r>
            <a:r>
              <a:rPr lang="en-US" sz="1300" dirty="0">
                <a:solidFill>
                  <a:schemeClr val="tx1"/>
                </a:solidFill>
                <a:latin typeface="Times New Roman" panose="02020603050405020304" pitchFamily="18" charset="0"/>
                <a:cs typeface="Times New Roman" panose="02020603050405020304" pitchFamily="18" charset="0"/>
              </a:rPr>
              <a:t> :</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Intrebari</a:t>
            </a:r>
            <a:r>
              <a:rPr lang="en-US" sz="1300" dirty="0">
                <a:solidFill>
                  <a:schemeClr val="tx1"/>
                </a:solidFill>
                <a:latin typeface="Times New Roman" panose="02020603050405020304" pitchFamily="18" charset="0"/>
                <a:cs typeface="Times New Roman" panose="02020603050405020304" pitchFamily="18" charset="0"/>
              </a:rPr>
              <a:t> la care </a:t>
            </a:r>
            <a:r>
              <a:rPr lang="en-US" sz="1300" dirty="0" err="1">
                <a:solidFill>
                  <a:schemeClr val="tx1"/>
                </a:solidFill>
                <a:latin typeface="Times New Roman" panose="02020603050405020304" pitchFamily="18" charset="0"/>
                <a:cs typeface="Times New Roman" panose="02020603050405020304" pitchFamily="18" charset="0"/>
              </a:rPr>
              <a:t>doresti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raspunzi</a:t>
            </a:r>
            <a:r>
              <a:rPr lang="en-US" sz="1300" dirty="0">
                <a:solidFill>
                  <a:schemeClr val="tx1"/>
                </a:solidFill>
                <a:latin typeface="Times New Roman" panose="02020603050405020304" pitchFamily="18" charset="0"/>
                <a:cs typeface="Times New Roman" panose="02020603050405020304" pitchFamily="18" charset="0"/>
              </a:rPr>
              <a:t> cu camera</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Realizarea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unor</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fotografii</a:t>
            </a:r>
            <a:r>
              <a:rPr lang="en-US" sz="1300" dirty="0">
                <a:solidFill>
                  <a:schemeClr val="tx1"/>
                </a:solidFill>
                <a:latin typeface="Times New Roman" panose="02020603050405020304" pitchFamily="18" charset="0"/>
                <a:cs typeface="Times New Roman" panose="02020603050405020304" pitchFamily="18" charset="0"/>
              </a:rPr>
              <a:t> care </a:t>
            </a:r>
            <a:r>
              <a:rPr lang="en-US" sz="1300" dirty="0" err="1">
                <a:solidFill>
                  <a:schemeClr val="tx1"/>
                </a:solidFill>
                <a:latin typeface="Times New Roman" panose="02020603050405020304" pitchFamily="18" charset="0"/>
                <a:cs typeface="Times New Roman" panose="02020603050405020304" pitchFamily="18" charset="0"/>
              </a:rPr>
              <a:t>sa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raspunda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intrebarilor</a:t>
            </a:r>
            <a:r>
              <a:rPr lang="en-US" sz="1300" dirty="0">
                <a:solidFill>
                  <a:schemeClr val="tx1"/>
                </a:solidFill>
                <a:latin typeface="Times New Roman" panose="02020603050405020304" pitchFamily="18" charset="0"/>
                <a:cs typeface="Times New Roman" panose="02020603050405020304" pitchFamily="18" charset="0"/>
              </a:rPr>
              <a:t> tale</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Reflectarea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singur</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Discuta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despre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foto</a:t>
            </a:r>
            <a:r>
              <a:rPr lang="en-US" sz="1300" dirty="0">
                <a:solidFill>
                  <a:schemeClr val="tx1"/>
                </a:solidFill>
                <a:latin typeface="Times New Roman" panose="02020603050405020304" pitchFamily="18" charset="0"/>
                <a:cs typeface="Times New Roman" panose="02020603050405020304" pitchFamily="18" charset="0"/>
              </a:rPr>
              <a:t> cu </a:t>
            </a:r>
            <a:r>
              <a:rPr lang="en-US" sz="1300" dirty="0" err="1">
                <a:solidFill>
                  <a:schemeClr val="tx1"/>
                </a:solidFill>
                <a:latin typeface="Times New Roman" panose="02020603050405020304" pitchFamily="18" charset="0"/>
                <a:cs typeface="Times New Roman" panose="02020603050405020304" pitchFamily="18" charset="0"/>
              </a:rPr>
              <a:t>altcineva</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Scrie</a:t>
            </a:r>
            <a:r>
              <a:rPr lang="en-US" sz="1300" dirty="0">
                <a:solidFill>
                  <a:schemeClr val="tx1"/>
                </a:solidFill>
                <a:latin typeface="Times New Roman" panose="02020603050405020304" pitchFamily="18" charset="0"/>
                <a:cs typeface="Times New Roman" panose="02020603050405020304" pitchFamily="18" charset="0"/>
              </a:rPr>
              <a:t> o </a:t>
            </a:r>
            <a:r>
              <a:rPr lang="en-US" sz="1300" dirty="0" err="1">
                <a:solidFill>
                  <a:schemeClr val="tx1"/>
                </a:solidFill>
                <a:latin typeface="Times New Roman" panose="02020603050405020304" pitchFamily="18" charset="0"/>
                <a:cs typeface="Times New Roman" panose="02020603050405020304" pitchFamily="18" charset="0"/>
              </a:rPr>
              <a:t>poveste</a:t>
            </a:r>
            <a:r>
              <a:rPr lang="en-US" sz="1300" dirty="0">
                <a:solidFill>
                  <a:schemeClr val="tx1"/>
                </a:solidFill>
                <a:latin typeface="Times New Roman" panose="02020603050405020304" pitchFamily="18" charset="0"/>
                <a:cs typeface="Times New Roman" panose="02020603050405020304" pitchFamily="18" charset="0"/>
              </a:rPr>
              <a:t> / legenda </a:t>
            </a:r>
            <a:r>
              <a:rPr lang="en-US" sz="1300" dirty="0" err="1">
                <a:solidFill>
                  <a:schemeClr val="tx1"/>
                </a:solidFill>
                <a:latin typeface="Times New Roman" panose="02020603050405020304" pitchFamily="18" charset="0"/>
                <a:cs typeface="Times New Roman" panose="02020603050405020304" pitchFamily="18" charset="0"/>
              </a:rPr>
              <a:t>pentru</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unele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dintre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fotografii</a:t>
            </a:r>
            <a:br>
              <a:rPr lang="en-US" sz="2000" dirty="0">
                <a:solidFill>
                  <a:schemeClr val="tx1"/>
                </a:solidFill>
                <a:latin typeface="Times New Roman" panose="02020603050405020304" pitchFamily="18" charset="0"/>
                <a:cs typeface="Times New Roman" panose="02020603050405020304" pitchFamily="18" charset="0"/>
              </a:rPr>
            </a:b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0997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43B79-9236-B5BE-533F-9917E6466D82}"/>
              </a:ext>
            </a:extLst>
          </p:cNvPr>
          <p:cNvSpPr>
            <a:spLocks noGrp="1"/>
          </p:cNvSpPr>
          <p:nvPr>
            <p:ph type="title"/>
          </p:nvPr>
        </p:nvSpPr>
        <p:spPr>
          <a:xfrm>
            <a:off x="677334" y="609599"/>
            <a:ext cx="8596668" cy="5532783"/>
          </a:xfrm>
        </p:spPr>
        <p:txBody>
          <a:bodyPr>
            <a:normAutofit/>
          </a:bodyPr>
          <a:lstStyle/>
          <a:p>
            <a:r>
              <a:rPr lang="en-US" sz="1300" dirty="0">
                <a:solidFill>
                  <a:schemeClr val="tx1"/>
                </a:solidFill>
                <a:latin typeface="Times New Roman" panose="02020603050405020304" pitchFamily="18" charset="0"/>
                <a:cs typeface="Times New Roman" panose="02020603050405020304" pitchFamily="18" charset="0"/>
              </a:rPr>
              <a:t>14</a:t>
            </a:r>
            <a:r>
              <a:rPr lang="en-US" sz="1300" b="1" i="1" u="sng" dirty="0">
                <a:solidFill>
                  <a:srgbClr val="C00000"/>
                </a:solidFill>
                <a:latin typeface="Times New Roman" panose="02020603050405020304" pitchFamily="18" charset="0"/>
                <a:cs typeface="Times New Roman" panose="02020603050405020304" pitchFamily="18" charset="0"/>
              </a:rPr>
              <a:t>. “yes, </a:t>
            </a:r>
            <a:r>
              <a:rPr lang="en-US" sz="1300" b="1" i="1" u="sng" dirty="0" err="1">
                <a:solidFill>
                  <a:srgbClr val="C00000"/>
                </a:solidFill>
                <a:latin typeface="Times New Roman" panose="02020603050405020304" pitchFamily="18" charset="0"/>
                <a:cs typeface="Times New Roman" panose="02020603050405020304" pitchFamily="18" charset="0"/>
              </a:rPr>
              <a:t>and”pictures</a:t>
            </a: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deseneaza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portretul</a:t>
            </a:r>
            <a:r>
              <a:rPr lang="en-US" sz="1300" dirty="0">
                <a:solidFill>
                  <a:schemeClr val="tx1"/>
                </a:solidFill>
                <a:latin typeface="Times New Roman" panose="02020603050405020304" pitchFamily="18" charset="0"/>
                <a:cs typeface="Times New Roman" panose="02020603050405020304" pitchFamily="18" charset="0"/>
              </a:rPr>
              <a:t> tau in 10 sec/ </a:t>
            </a:r>
            <a:r>
              <a:rPr lang="en-US" sz="1300" dirty="0" err="1">
                <a:solidFill>
                  <a:schemeClr val="tx1"/>
                </a:solidFill>
                <a:latin typeface="Times New Roman" panose="02020603050405020304" pitchFamily="18" charset="0"/>
                <a:cs typeface="Times New Roman" panose="02020603050405020304" pitchFamily="18" charset="0"/>
              </a:rPr>
              <a:t>expira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timpul</a:t>
            </a:r>
            <a:r>
              <a:rPr lang="en-US" sz="1300" dirty="0">
                <a:solidFill>
                  <a:schemeClr val="tx1"/>
                </a:solidFill>
                <a:latin typeface="Times New Roman" panose="02020603050405020304" pitchFamily="18" charset="0"/>
                <a:cs typeface="Times New Roman" panose="02020603050405020304" pitchFamily="18" charset="0"/>
              </a:rPr>
              <a:t> / </a:t>
            </a:r>
            <a:r>
              <a:rPr lang="en-US" sz="1300" dirty="0" err="1">
                <a:solidFill>
                  <a:schemeClr val="tx1"/>
                </a:solidFill>
                <a:latin typeface="Times New Roman" panose="02020603050405020304" pitchFamily="18" charset="0"/>
                <a:cs typeface="Times New Roman" panose="02020603050405020304" pitchFamily="18" charset="0"/>
              </a:rPr>
              <a:t>trecci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hartia</a:t>
            </a:r>
            <a:r>
              <a:rPr lang="en-US" sz="1300" dirty="0">
                <a:solidFill>
                  <a:schemeClr val="tx1"/>
                </a:solidFill>
                <a:latin typeface="Times New Roman" panose="02020603050405020304" pitchFamily="18" charset="0"/>
                <a:cs typeface="Times New Roman" panose="02020603050405020304" pitchFamily="18" charset="0"/>
              </a:rPr>
              <a:t> la </a:t>
            </a:r>
            <a:r>
              <a:rPr lang="en-US" sz="1300" dirty="0" err="1">
                <a:solidFill>
                  <a:schemeClr val="tx1"/>
                </a:solidFill>
                <a:latin typeface="Times New Roman" panose="02020603050405020304" pitchFamily="18" charset="0"/>
                <a:cs typeface="Times New Roman" panose="02020603050405020304" pitchFamily="18" charset="0"/>
              </a:rPr>
              <a:t>dreapta</a:t>
            </a:r>
            <a:r>
              <a:rPr lang="en-US" sz="1300" dirty="0">
                <a:solidFill>
                  <a:schemeClr val="tx1"/>
                </a:solidFill>
                <a:latin typeface="Times New Roman" panose="02020603050405020304" pitchFamily="18" charset="0"/>
                <a:cs typeface="Times New Roman" panose="02020603050405020304" pitchFamily="18" charset="0"/>
              </a:rPr>
              <a:t> ta/ continua </a:t>
            </a:r>
            <a:r>
              <a:rPr lang="en-US" sz="1300" dirty="0" err="1">
                <a:solidFill>
                  <a:schemeClr val="tx1"/>
                </a:solidFill>
                <a:latin typeface="Times New Roman" panose="02020603050405020304" pitchFamily="18" charset="0"/>
                <a:cs typeface="Times New Roman" panose="02020603050405020304" pitchFamily="18" charset="0"/>
              </a:rPr>
              <a:t>desenul</a:t>
            </a:r>
            <a:r>
              <a:rPr lang="en-US" sz="1300" dirty="0">
                <a:solidFill>
                  <a:schemeClr val="tx1"/>
                </a:solidFill>
                <a:latin typeface="Times New Roman" panose="02020603050405020304" pitchFamily="18" charset="0"/>
                <a:cs typeface="Times New Roman" panose="02020603050405020304" pitchFamily="18" charset="0"/>
              </a:rPr>
              <a:t> / se continua </a:t>
            </a:r>
            <a:r>
              <a:rPr lang="en-US" sz="1300" dirty="0" err="1">
                <a:solidFill>
                  <a:schemeClr val="tx1"/>
                </a:solidFill>
                <a:latin typeface="Times New Roman" panose="02020603050405020304" pitchFamily="18" charset="0"/>
                <a:cs typeface="Times New Roman" panose="02020603050405020304" pitchFamily="18" charset="0"/>
              </a:rPr>
              <a:t>jocul</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pana</a:t>
            </a:r>
            <a:r>
              <a:rPr lang="en-US" sz="1300" dirty="0">
                <a:solidFill>
                  <a:schemeClr val="tx1"/>
                </a:solidFill>
                <a:latin typeface="Times New Roman" panose="02020603050405020304" pitchFamily="18" charset="0"/>
                <a:cs typeface="Times New Roman" panose="02020603050405020304" pitchFamily="18" charset="0"/>
              </a:rPr>
              <a:t> cand </a:t>
            </a:r>
            <a:r>
              <a:rPr lang="en-US" sz="1300" dirty="0" err="1">
                <a:solidFill>
                  <a:schemeClr val="tx1"/>
                </a:solidFill>
                <a:latin typeface="Times New Roman" panose="02020603050405020304" pitchFamily="18" charset="0"/>
                <a:cs typeface="Times New Roman" panose="02020603050405020304" pitchFamily="18" charset="0"/>
              </a:rPr>
              <a:t>noua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capodopera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revine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proprietarului</a:t>
            </a:r>
            <a:r>
              <a:rPr lang="en-US" sz="1300" dirty="0">
                <a:solidFill>
                  <a:schemeClr val="tx1"/>
                </a:solidFill>
                <a:latin typeface="Times New Roman" panose="02020603050405020304" pitchFamily="18" charset="0"/>
                <a:cs typeface="Times New Roman" panose="02020603050405020304" pitchFamily="18" charset="0"/>
              </a:rPr>
              <a:t> original/ </a:t>
            </a:r>
            <a:r>
              <a:rPr lang="en-US" sz="1300" dirty="0" err="1">
                <a:solidFill>
                  <a:schemeClr val="tx1"/>
                </a:solidFill>
                <a:latin typeface="Times New Roman" panose="02020603050405020304" pitchFamily="18" charset="0"/>
                <a:cs typeface="Times New Roman" panose="02020603050405020304" pitchFamily="18" charset="0"/>
              </a:rPr>
              <a:t>impaartasiti</a:t>
            </a:r>
            <a:r>
              <a:rPr lang="en-US" sz="1300" dirty="0">
                <a:solidFill>
                  <a:schemeClr val="tx1"/>
                </a:solidFill>
                <a:latin typeface="Times New Roman" panose="02020603050405020304" pitchFamily="18" charset="0"/>
                <a:cs typeface="Times New Roman" panose="02020603050405020304" pitchFamily="18" charset="0"/>
              </a:rPr>
              <a:t> cu </a:t>
            </a:r>
            <a:r>
              <a:rPr lang="en-US" sz="1300" dirty="0" err="1">
                <a:solidFill>
                  <a:schemeClr val="tx1"/>
                </a:solidFill>
                <a:latin typeface="Times New Roman" panose="02020603050405020304" pitchFamily="18" charset="0"/>
                <a:cs typeface="Times New Roman" panose="02020603050405020304" pitchFamily="18" charset="0"/>
              </a:rPr>
              <a:t>totii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imaginea</a:t>
            </a:r>
            <a:r>
              <a:rPr lang="en-US" sz="1300" dirty="0">
                <a:solidFill>
                  <a:schemeClr val="tx1"/>
                </a:solidFill>
                <a:latin typeface="Times New Roman" panose="02020603050405020304" pitchFamily="18" charset="0"/>
                <a:cs typeface="Times New Roman" panose="02020603050405020304" pitchFamily="18" charset="0"/>
              </a:rPr>
              <a:t> de </a:t>
            </a:r>
            <a:r>
              <a:rPr lang="en-US" sz="1300" dirty="0" err="1">
                <a:solidFill>
                  <a:schemeClr val="tx1"/>
                </a:solidFill>
                <a:latin typeface="Times New Roman" panose="02020603050405020304" pitchFamily="18" charset="0"/>
                <a:cs typeface="Times New Roman" panose="02020603050405020304" pitchFamily="18" charset="0"/>
              </a:rPr>
              <a:t>ansamblu</a:t>
            </a:r>
            <a:r>
              <a:rPr lang="en-US" sz="1300" dirty="0">
                <a:solidFill>
                  <a:schemeClr val="tx1"/>
                </a:solidFill>
                <a:latin typeface="Times New Roman" panose="02020603050405020304" pitchFamily="18" charset="0"/>
                <a:cs typeface="Times New Roman" panose="02020603050405020304" pitchFamily="18" charset="0"/>
              </a:rPr>
              <a:t>)</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15</a:t>
            </a:r>
            <a:r>
              <a:rPr lang="en-US" sz="1300" b="1" i="1" u="sng" dirty="0">
                <a:solidFill>
                  <a:srgbClr val="C00000"/>
                </a:solidFill>
                <a:latin typeface="Times New Roman" panose="02020603050405020304" pitchFamily="18" charset="0"/>
                <a:cs typeface="Times New Roman" panose="02020603050405020304" pitchFamily="18" charset="0"/>
              </a:rPr>
              <a:t>.”Carusel method</a:t>
            </a: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ce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asteptari</a:t>
            </a:r>
            <a:r>
              <a:rPr lang="en-US" sz="1300" dirty="0">
                <a:solidFill>
                  <a:schemeClr val="tx1"/>
                </a:solidFill>
                <a:latin typeface="Times New Roman" panose="02020603050405020304" pitchFamily="18" charset="0"/>
                <a:cs typeface="Times New Roman" panose="02020603050405020304" pitchFamily="18" charset="0"/>
              </a:rPr>
              <a:t> ai?/ cu </a:t>
            </a:r>
            <a:r>
              <a:rPr lang="en-US" sz="1300" dirty="0" err="1">
                <a:solidFill>
                  <a:schemeClr val="tx1"/>
                </a:solidFill>
                <a:latin typeface="Times New Roman" panose="02020603050405020304" pitchFamily="18" charset="0"/>
                <a:cs typeface="Times New Roman" panose="02020603050405020304" pitchFamily="18" charset="0"/>
              </a:rPr>
              <a:t>ce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contribui</a:t>
            </a:r>
            <a:r>
              <a:rPr lang="en-US" sz="1300" dirty="0">
                <a:solidFill>
                  <a:schemeClr val="tx1"/>
                </a:solidFill>
                <a:latin typeface="Times New Roman" panose="02020603050405020304" pitchFamily="18" charset="0"/>
                <a:cs typeface="Times New Roman" panose="02020603050405020304" pitchFamily="18" charset="0"/>
              </a:rPr>
              <a:t>?/ Ce </a:t>
            </a:r>
            <a:r>
              <a:rPr lang="en-US" sz="1300" dirty="0" err="1">
                <a:solidFill>
                  <a:schemeClr val="tx1"/>
                </a:solidFill>
                <a:latin typeface="Times New Roman" panose="02020603050405020304" pitchFamily="18" charset="0"/>
                <a:cs typeface="Times New Roman" panose="02020603050405020304" pitchFamily="18" charset="0"/>
              </a:rPr>
              <a:t>temeri</a:t>
            </a:r>
            <a:r>
              <a:rPr lang="en-US" sz="1300" dirty="0">
                <a:solidFill>
                  <a:schemeClr val="tx1"/>
                </a:solidFill>
                <a:latin typeface="Times New Roman" panose="02020603050405020304" pitchFamily="18" charset="0"/>
                <a:cs typeface="Times New Roman" panose="02020603050405020304" pitchFamily="18" charset="0"/>
              </a:rPr>
              <a:t> ai?/ Reguli)</a:t>
            </a:r>
            <a:br>
              <a:rPr lang="en-US" sz="1300" dirty="0">
                <a:solidFill>
                  <a:schemeClr val="tx1"/>
                </a:solidFill>
                <a:latin typeface="Times New Roman" panose="02020603050405020304" pitchFamily="18" charset="0"/>
                <a:cs typeface="Times New Roman" panose="02020603050405020304" pitchFamily="18" charset="0"/>
              </a:rPr>
            </a:br>
            <a:r>
              <a:rPr lang="en-US" sz="1300" dirty="0">
                <a:solidFill>
                  <a:schemeClr val="tx1"/>
                </a:solidFill>
                <a:latin typeface="Times New Roman" panose="02020603050405020304" pitchFamily="18" charset="0"/>
                <a:cs typeface="Times New Roman" panose="02020603050405020304" pitchFamily="18" charset="0"/>
              </a:rPr>
              <a:t>16.”</a:t>
            </a:r>
            <a:r>
              <a:rPr lang="en-US" sz="1300" b="1" i="1" u="sng" dirty="0">
                <a:solidFill>
                  <a:srgbClr val="C00000"/>
                </a:solidFill>
                <a:latin typeface="Times New Roman" panose="02020603050405020304" pitchFamily="18" charset="0"/>
                <a:cs typeface="Times New Roman" panose="02020603050405020304" pitchFamily="18" charset="0"/>
              </a:rPr>
              <a:t>World cafe</a:t>
            </a:r>
            <a:r>
              <a:rPr lang="en-US" sz="1300" dirty="0">
                <a:solidFill>
                  <a:schemeClr val="tx1"/>
                </a:solidFill>
                <a:latin typeface="Times New Roman" panose="02020603050405020304" pitchFamily="18" charset="0"/>
                <a:cs typeface="Times New Roman" panose="02020603050405020304" pitchFamily="18" charset="0"/>
              </a:rPr>
              <a:t>”(</a:t>
            </a:r>
            <a:r>
              <a:rPr lang="en-US" sz="1300" dirty="0" err="1">
                <a:solidFill>
                  <a:schemeClr val="tx1"/>
                </a:solidFill>
                <a:latin typeface="Times New Roman" panose="02020603050405020304" pitchFamily="18" charset="0"/>
                <a:cs typeface="Times New Roman" panose="02020603050405020304" pitchFamily="18" charset="0"/>
              </a:rPr>
              <a:t>pentru</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solutionarea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conflictelor</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luand</a:t>
            </a:r>
            <a:r>
              <a:rPr lang="en-US" sz="1300" dirty="0">
                <a:solidFill>
                  <a:schemeClr val="tx1"/>
                </a:solidFill>
                <a:latin typeface="Times New Roman" panose="02020603050405020304" pitchFamily="18" charset="0"/>
                <a:cs typeface="Times New Roman" panose="02020603050405020304" pitchFamily="18" charset="0"/>
              </a:rPr>
              <a:t> in </a:t>
            </a:r>
            <a:r>
              <a:rPr lang="en-US" sz="1300" dirty="0" err="1">
                <a:solidFill>
                  <a:schemeClr val="tx1"/>
                </a:solidFill>
                <a:latin typeface="Times New Roman" panose="02020603050405020304" pitchFamily="18" charset="0"/>
                <a:cs typeface="Times New Roman" panose="02020603050405020304" pitchFamily="18" charset="0"/>
              </a:rPr>
              <a:t>consiiderare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interesele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ambelor</a:t>
            </a:r>
            <a:r>
              <a:rPr lang="en-US" sz="1300" dirty="0">
                <a:solidFill>
                  <a:schemeClr val="tx1"/>
                </a:solidFill>
                <a:latin typeface="Times New Roman" panose="02020603050405020304" pitchFamily="18" charset="0"/>
                <a:cs typeface="Times New Roman" panose="02020603050405020304" pitchFamily="18" charset="0"/>
              </a:rPr>
              <a:t> parti. </a:t>
            </a:r>
            <a:r>
              <a:rPr lang="en-US" sz="1300" dirty="0" err="1">
                <a:solidFill>
                  <a:schemeClr val="tx1"/>
                </a:solidFill>
                <a:latin typeface="Times New Roman" panose="02020603050405020304" pitchFamily="18" charset="0"/>
                <a:cs typeface="Times New Roman" panose="02020603050405020304" pitchFamily="18" charset="0"/>
              </a:rPr>
              <a:t>Gazduieste</a:t>
            </a:r>
            <a:r>
              <a:rPr lang="en-US" sz="1300" dirty="0">
                <a:solidFill>
                  <a:schemeClr val="tx1"/>
                </a:solidFill>
                <a:latin typeface="Times New Roman" panose="02020603050405020304" pitchFamily="18" charset="0"/>
                <a:cs typeface="Times New Roman" panose="02020603050405020304" pitchFamily="18" charset="0"/>
              </a:rPr>
              <a:t> un dialog a </a:t>
            </a:r>
            <a:r>
              <a:rPr lang="en-US" sz="1300" dirty="0" err="1">
                <a:solidFill>
                  <a:schemeClr val="tx1"/>
                </a:solidFill>
                <a:latin typeface="Times New Roman" panose="02020603050405020304" pitchFamily="18" charset="0"/>
                <a:cs typeface="Times New Roman" panose="02020603050405020304" pitchFamily="18" charset="0"/>
              </a:rPr>
              <a:t>unui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grup</a:t>
            </a:r>
            <a:r>
              <a:rPr lang="en-US" sz="1300" dirty="0">
                <a:solidFill>
                  <a:schemeClr val="tx1"/>
                </a:solidFill>
                <a:latin typeface="Times New Roman" panose="02020603050405020304" pitchFamily="18" charset="0"/>
                <a:cs typeface="Times New Roman" panose="02020603050405020304" pitchFamily="18" charset="0"/>
              </a:rPr>
              <a:t> mare de </a:t>
            </a:r>
            <a:r>
              <a:rPr lang="en-US" sz="1300" dirty="0" err="1">
                <a:solidFill>
                  <a:schemeClr val="tx1"/>
                </a:solidFill>
                <a:latin typeface="Times New Roman" panose="02020603050405020304" pitchFamily="18" charset="0"/>
                <a:cs typeface="Times New Roman" panose="02020603050405020304" pitchFamily="18" charset="0"/>
              </a:rPr>
              <a:t>oameni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pentru</a:t>
            </a:r>
            <a:r>
              <a:rPr lang="en-US" sz="1300" dirty="0">
                <a:solidFill>
                  <a:schemeClr val="tx1"/>
                </a:solidFill>
                <a:latin typeface="Times New Roman" panose="02020603050405020304" pitchFamily="18" charset="0"/>
                <a:cs typeface="Times New Roman" panose="02020603050405020304" pitchFamily="18" charset="0"/>
              </a:rPr>
              <a:t> o </a:t>
            </a:r>
            <a:r>
              <a:rPr lang="en-US" sz="1300" dirty="0" err="1">
                <a:solidFill>
                  <a:schemeClr val="tx1"/>
                </a:solidFill>
                <a:latin typeface="Times New Roman" panose="02020603050405020304" pitchFamily="18" charset="0"/>
                <a:cs typeface="Times New Roman" panose="02020603050405020304" pitchFamily="18" charset="0"/>
              </a:rPr>
              <a:t>serie</a:t>
            </a:r>
            <a:r>
              <a:rPr lang="en-US" sz="1300" dirty="0">
                <a:solidFill>
                  <a:schemeClr val="tx1"/>
                </a:solidFill>
                <a:latin typeface="Times New Roman" panose="02020603050405020304" pitchFamily="18" charset="0"/>
                <a:cs typeface="Times New Roman" panose="02020603050405020304" pitchFamily="18" charset="0"/>
              </a:rPr>
              <a:t> de </a:t>
            </a:r>
            <a:r>
              <a:rPr lang="en-US" sz="1300" dirty="0" err="1">
                <a:solidFill>
                  <a:schemeClr val="tx1"/>
                </a:solidFill>
                <a:latin typeface="Times New Roman" panose="02020603050405020304" pitchFamily="18" charset="0"/>
                <a:cs typeface="Times New Roman" panose="02020603050405020304" pitchFamily="18" charset="0"/>
              </a:rPr>
              <a:t>nevoi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si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gaseste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raspunsuri</a:t>
            </a:r>
            <a:r>
              <a:rPr lang="en-US" sz="1300" dirty="0">
                <a:solidFill>
                  <a:schemeClr val="tx1"/>
                </a:solidFill>
                <a:latin typeface="Times New Roman" panose="02020603050405020304" pitchFamily="18" charset="0"/>
                <a:cs typeface="Times New Roman" panose="02020603050405020304" pitchFamily="18" charset="0"/>
              </a:rPr>
              <a:t> la </a:t>
            </a:r>
            <a:r>
              <a:rPr lang="en-US" sz="1300" dirty="0" err="1">
                <a:solidFill>
                  <a:schemeClr val="tx1"/>
                </a:solidFill>
                <a:latin typeface="Times New Roman" panose="02020603050405020304" pitchFamily="18" charset="0"/>
                <a:cs typeface="Times New Roman" panose="02020603050405020304" pitchFamily="18" charset="0"/>
              </a:rPr>
              <a:t>probleme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complexe</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impreuna</a:t>
            </a:r>
            <a:r>
              <a:rPr lang="en-US" sz="1300" dirty="0">
                <a:solidFill>
                  <a:schemeClr val="tx1"/>
                </a:solidFill>
                <a:latin typeface="Times New Roman" panose="02020603050405020304" pitchFamily="18" charset="0"/>
                <a:cs typeface="Times New Roman" panose="02020603050405020304" pitchFamily="18" charset="0"/>
              </a:rPr>
              <a:t> cu multi </a:t>
            </a:r>
            <a:r>
              <a:rPr lang="en-US" sz="1300" dirty="0" err="1">
                <a:solidFill>
                  <a:schemeClr val="tx1"/>
                </a:solidFill>
                <a:latin typeface="Times New Roman" panose="02020603050405020304" pitchFamily="18" charset="0"/>
                <a:cs typeface="Times New Roman" panose="02020603050405020304" pitchFamily="18" charset="0"/>
              </a:rPr>
              <a:t>oameni</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inteligenta</a:t>
            </a:r>
            <a:r>
              <a:rPr lang="en-US" sz="1300" dirty="0">
                <a:solidFill>
                  <a:schemeClr val="tx1"/>
                </a:solidFill>
                <a:latin typeface="Times New Roman" panose="02020603050405020304" pitchFamily="18" charset="0"/>
                <a:cs typeface="Times New Roman" panose="02020603050405020304" pitchFamily="18" charset="0"/>
              </a:rPr>
              <a:t> </a:t>
            </a:r>
            <a:r>
              <a:rPr lang="en-US" sz="1300" dirty="0" err="1">
                <a:solidFill>
                  <a:schemeClr val="tx1"/>
                </a:solidFill>
                <a:latin typeface="Times New Roman" panose="02020603050405020304" pitchFamily="18" charset="0"/>
                <a:cs typeface="Times New Roman" panose="02020603050405020304" pitchFamily="18" charset="0"/>
              </a:rPr>
              <a:t>colecctiva</a:t>
            </a:r>
            <a:r>
              <a:rPr lang="en-US" sz="1300" dirty="0">
                <a:solidFill>
                  <a:schemeClr val="tx1"/>
                </a:solidFill>
                <a:latin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2506434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4A5E8-B1D7-4DE2-B126-F7F4DB5DA3B9}"/>
              </a:ext>
            </a:extLst>
          </p:cNvPr>
          <p:cNvSpPr>
            <a:spLocks noGrp="1"/>
          </p:cNvSpPr>
          <p:nvPr>
            <p:ph type="title"/>
          </p:nvPr>
        </p:nvSpPr>
        <p:spPr>
          <a:xfrm>
            <a:off x="677334" y="609599"/>
            <a:ext cx="8596668" cy="5907741"/>
          </a:xfrm>
        </p:spPr>
        <p:txBody>
          <a:bodyPr>
            <a:normAutofit/>
          </a:bodyPr>
          <a:lstStyle/>
          <a:p>
            <a:br>
              <a:rPr lang="en-US" sz="2000" dirty="0">
                <a:solidFill>
                  <a:schemeClr val="tx1"/>
                </a:solidFill>
                <a:latin typeface="Times New Roman" panose="02020603050405020304" pitchFamily="18" charset="0"/>
                <a:cs typeface="Times New Roman" panose="02020603050405020304" pitchFamily="18" charset="0"/>
              </a:rPr>
            </a:br>
            <a:br>
              <a:rPr lang="en-US" sz="2000" dirty="0">
                <a:solidFill>
                  <a:schemeClr val="tx1"/>
                </a:solidFill>
                <a:latin typeface="Times New Roman" panose="02020603050405020304" pitchFamily="18" charset="0"/>
                <a:cs typeface="Times New Roman" panose="02020603050405020304" pitchFamily="18" charset="0"/>
              </a:rPr>
            </a:br>
            <a:br>
              <a:rPr lang="en-US" sz="2000" dirty="0">
                <a:solidFill>
                  <a:schemeClr val="tx1"/>
                </a:solidFill>
                <a:latin typeface="Times New Roman" panose="02020603050405020304" pitchFamily="18" charset="0"/>
                <a:cs typeface="Times New Roman" panose="02020603050405020304" pitchFamily="18" charset="0"/>
              </a:rPr>
            </a:br>
            <a:br>
              <a:rPr lang="en-US" sz="2000" dirty="0">
                <a:solidFill>
                  <a:schemeClr val="tx1"/>
                </a:solidFill>
                <a:latin typeface="Times New Roman" panose="02020603050405020304" pitchFamily="18" charset="0"/>
                <a:cs typeface="Times New Roman" panose="02020603050405020304" pitchFamily="18" charset="0"/>
              </a:rPr>
            </a:br>
            <a:br>
              <a:rPr lang="en-US" sz="2000" dirty="0">
                <a:solidFill>
                  <a:schemeClr val="tx1"/>
                </a:solidFill>
                <a:latin typeface="Times New Roman" panose="02020603050405020304" pitchFamily="18" charset="0"/>
                <a:cs typeface="Times New Roman" panose="02020603050405020304" pitchFamily="18" charset="0"/>
              </a:rPr>
            </a:br>
            <a:br>
              <a:rPr lang="en-US" sz="2000" dirty="0">
                <a:solidFill>
                  <a:schemeClr val="tx1"/>
                </a:solidFill>
                <a:latin typeface="Times New Roman" panose="02020603050405020304" pitchFamily="18" charset="0"/>
                <a:cs typeface="Times New Roman" panose="02020603050405020304" pitchFamily="18" charset="0"/>
              </a:rPr>
            </a:br>
            <a:endParaRPr lang="en-US" sz="2000" dirty="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rot="20121419">
            <a:off x="677334" y="737896"/>
            <a:ext cx="1837459" cy="1698729"/>
          </a:xfrm>
          <a:prstGeom prst="rect">
            <a:avLst/>
          </a:prstGeom>
        </p:spPr>
      </p:pic>
      <p:pic>
        <p:nvPicPr>
          <p:cNvPr id="10" name="Picture 9"/>
          <p:cNvPicPr>
            <a:picLocks noChangeAspect="1"/>
          </p:cNvPicPr>
          <p:nvPr/>
        </p:nvPicPr>
        <p:blipFill>
          <a:blip r:embed="rId3"/>
          <a:stretch>
            <a:fillRect/>
          </a:stretch>
        </p:blipFill>
        <p:spPr>
          <a:xfrm rot="19962297">
            <a:off x="6667011" y="699377"/>
            <a:ext cx="2266950" cy="1765527"/>
          </a:xfrm>
          <a:prstGeom prst="rect">
            <a:avLst/>
          </a:prstGeom>
        </p:spPr>
      </p:pic>
      <p:pic>
        <p:nvPicPr>
          <p:cNvPr id="7" name="Picture 6"/>
          <p:cNvPicPr>
            <a:picLocks noChangeAspect="1"/>
          </p:cNvPicPr>
          <p:nvPr/>
        </p:nvPicPr>
        <p:blipFill>
          <a:blip r:embed="rId4"/>
          <a:stretch>
            <a:fillRect/>
          </a:stretch>
        </p:blipFill>
        <p:spPr>
          <a:xfrm rot="1852489">
            <a:off x="7663437" y="5468445"/>
            <a:ext cx="1503684" cy="1378670"/>
          </a:xfrm>
          <a:prstGeom prst="rect">
            <a:avLst/>
          </a:prstGeom>
        </p:spPr>
      </p:pic>
      <p:pic>
        <p:nvPicPr>
          <p:cNvPr id="8" name="Picture 7"/>
          <p:cNvPicPr>
            <a:picLocks noChangeAspect="1"/>
          </p:cNvPicPr>
          <p:nvPr/>
        </p:nvPicPr>
        <p:blipFill>
          <a:blip r:embed="rId5"/>
          <a:stretch>
            <a:fillRect/>
          </a:stretch>
        </p:blipFill>
        <p:spPr>
          <a:xfrm rot="19811387">
            <a:off x="3705414" y="432176"/>
            <a:ext cx="2361841" cy="1673526"/>
          </a:xfrm>
          <a:prstGeom prst="rect">
            <a:avLst/>
          </a:prstGeom>
        </p:spPr>
      </p:pic>
      <p:pic>
        <p:nvPicPr>
          <p:cNvPr id="11" name="Picture 10">
            <a:extLst>
              <a:ext uri="{FF2B5EF4-FFF2-40B4-BE49-F238E27FC236}">
                <a16:creationId xmlns:a16="http://schemas.microsoft.com/office/drawing/2014/main" id="{42AC3C54-E8AA-8ACF-E4FE-548584977F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27075" y="2886396"/>
            <a:ext cx="2280093" cy="2582049"/>
          </a:xfrm>
          <a:prstGeom prst="rect">
            <a:avLst/>
          </a:prstGeom>
        </p:spPr>
      </p:pic>
      <p:pic>
        <p:nvPicPr>
          <p:cNvPr id="13" name="Picture 12">
            <a:extLst>
              <a:ext uri="{FF2B5EF4-FFF2-40B4-BE49-F238E27FC236}">
                <a16:creationId xmlns:a16="http://schemas.microsoft.com/office/drawing/2014/main" id="{5C241545-7A83-35F1-1B5D-74F7227DDB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3429000"/>
            <a:ext cx="1539223" cy="2053353"/>
          </a:xfrm>
          <a:prstGeom prst="rect">
            <a:avLst/>
          </a:prstGeom>
        </p:spPr>
      </p:pic>
      <p:pic>
        <p:nvPicPr>
          <p:cNvPr id="15" name="Picture 14">
            <a:extLst>
              <a:ext uri="{FF2B5EF4-FFF2-40B4-BE49-F238E27FC236}">
                <a16:creationId xmlns:a16="http://schemas.microsoft.com/office/drawing/2014/main" id="{D9FC584E-1821-4227-85E2-2E9E6E0835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733947">
            <a:off x="9079109" y="676903"/>
            <a:ext cx="1422952" cy="1810473"/>
          </a:xfrm>
          <a:prstGeom prst="rect">
            <a:avLst/>
          </a:prstGeom>
        </p:spPr>
      </p:pic>
      <p:pic>
        <p:nvPicPr>
          <p:cNvPr id="17" name="Picture 16">
            <a:extLst>
              <a:ext uri="{FF2B5EF4-FFF2-40B4-BE49-F238E27FC236}">
                <a16:creationId xmlns:a16="http://schemas.microsoft.com/office/drawing/2014/main" id="{1BEA96FD-7D86-0145-6ADC-B250B56B48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01705" y="2417132"/>
            <a:ext cx="1644257" cy="3051313"/>
          </a:xfrm>
          <a:prstGeom prst="rect">
            <a:avLst/>
          </a:prstGeom>
        </p:spPr>
      </p:pic>
      <p:pic>
        <p:nvPicPr>
          <p:cNvPr id="19" name="Picture 18">
            <a:extLst>
              <a:ext uri="{FF2B5EF4-FFF2-40B4-BE49-F238E27FC236}">
                <a16:creationId xmlns:a16="http://schemas.microsoft.com/office/drawing/2014/main" id="{CCA17C5B-1DB5-CAA0-D24B-C2B28063655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290676">
            <a:off x="1178330" y="2922639"/>
            <a:ext cx="1202693" cy="3830907"/>
          </a:xfrm>
          <a:prstGeom prst="rect">
            <a:avLst/>
          </a:prstGeom>
        </p:spPr>
      </p:pic>
    </p:spTree>
    <p:extLst>
      <p:ext uri="{BB962C8B-B14F-4D97-AF65-F5344CB8AC3E}">
        <p14:creationId xmlns:p14="http://schemas.microsoft.com/office/powerpoint/2010/main" val="4109124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D2529-CDB7-14FA-8093-7C15E3C3A504}"/>
              </a:ext>
            </a:extLst>
          </p:cNvPr>
          <p:cNvSpPr>
            <a:spLocks noGrp="1"/>
          </p:cNvSpPr>
          <p:nvPr>
            <p:ph type="title"/>
          </p:nvPr>
        </p:nvSpPr>
        <p:spPr>
          <a:xfrm>
            <a:off x="677334" y="609599"/>
            <a:ext cx="8596668" cy="5622235"/>
          </a:xfrm>
        </p:spPr>
        <p:txBody>
          <a:bodyPr>
            <a:normAutofit/>
          </a:bodyPr>
          <a:lstStyle/>
          <a:p>
            <a:r>
              <a:rPr lang="en-US" sz="1200" b="1" dirty="0">
                <a:solidFill>
                  <a:schemeClr val="tx1"/>
                </a:solidFill>
                <a:latin typeface="Times New Roman" panose="02020603050405020304" pitchFamily="18" charset="0"/>
                <a:cs typeface="Times New Roman" panose="02020603050405020304" pitchFamily="18" charset="0"/>
              </a:rPr>
              <a:t>ZIUA 5</a:t>
            </a:r>
            <a:br>
              <a:rPr lang="en-US" sz="1200" b="1" dirty="0">
                <a:solidFill>
                  <a:schemeClr val="tx1"/>
                </a:solidFill>
                <a:latin typeface="Times New Roman" panose="02020603050405020304" pitchFamily="18" charset="0"/>
                <a:cs typeface="Times New Roman" panose="02020603050405020304" pitchFamily="18" charset="0"/>
              </a:rPr>
            </a:br>
            <a:r>
              <a:rPr lang="en-US" sz="1200" b="1" dirty="0">
                <a:solidFill>
                  <a:schemeClr val="tx1"/>
                </a:solidFill>
                <a:latin typeface="Times New Roman" panose="02020603050405020304" pitchFamily="18" charset="0"/>
                <a:cs typeface="Times New Roman" panose="02020603050405020304" pitchFamily="18" charset="0"/>
              </a:rPr>
              <a:t>-</a:t>
            </a:r>
            <a:r>
              <a:rPr lang="en-US" sz="1200" i="1" u="sng" dirty="0">
                <a:solidFill>
                  <a:srgbClr val="C00000"/>
                </a:solidFill>
                <a:latin typeface="Times New Roman" panose="02020603050405020304" pitchFamily="18" charset="0"/>
                <a:cs typeface="Times New Roman" panose="02020603050405020304" pitchFamily="18" charset="0"/>
              </a:rPr>
              <a:t>VIZITE CULTURALE:        INMANAREA DIPLOMELOR</a:t>
            </a:r>
            <a:br>
              <a:rPr lang="en-US" sz="1200" i="1" u="sng" dirty="0">
                <a:solidFill>
                  <a:srgbClr val="C00000"/>
                </a:solidFill>
                <a:latin typeface="Times New Roman" panose="02020603050405020304" pitchFamily="18" charset="0"/>
                <a:cs typeface="Times New Roman" panose="02020603050405020304" pitchFamily="18" charset="0"/>
              </a:rPr>
            </a:br>
            <a:r>
              <a:rPr lang="en-US" sz="1200" i="1" u="sng" dirty="0">
                <a:solidFill>
                  <a:srgbClr val="C00000"/>
                </a:solidFill>
                <a:latin typeface="Times New Roman" panose="02020603050405020304" pitchFamily="18" charset="0"/>
                <a:cs typeface="Times New Roman" panose="02020603050405020304" pitchFamily="18" charset="0"/>
              </a:rPr>
              <a:t>-DISCUTII DESPRE MODUL DE DISEMINARE</a:t>
            </a:r>
            <a:br>
              <a:rPr lang="en-US" sz="1200" i="1" u="sng" dirty="0">
                <a:solidFill>
                  <a:schemeClr val="tx1"/>
                </a:solidFill>
                <a:latin typeface="Times New Roman" panose="02020603050405020304" pitchFamily="18" charset="0"/>
                <a:cs typeface="Times New Roman" panose="02020603050405020304" pitchFamily="18" charset="0"/>
              </a:rPr>
            </a:br>
            <a:br>
              <a:rPr lang="en-US" sz="1200" i="1" u="sng" dirty="0">
                <a:solidFill>
                  <a:schemeClr val="tx1"/>
                </a:solidFill>
                <a:latin typeface="Times New Roman" panose="02020603050405020304" pitchFamily="18" charset="0"/>
                <a:cs typeface="Times New Roman" panose="02020603050405020304" pitchFamily="18" charset="0"/>
              </a:rPr>
            </a:br>
            <a:br>
              <a:rPr lang="en-US" sz="1200" i="1" u="sng" dirty="0">
                <a:solidFill>
                  <a:schemeClr val="tx1"/>
                </a:solidFill>
                <a:latin typeface="Times New Roman" panose="02020603050405020304" pitchFamily="18" charset="0"/>
                <a:cs typeface="Times New Roman" panose="02020603050405020304" pitchFamily="18" charset="0"/>
              </a:rPr>
            </a:br>
            <a:br>
              <a:rPr lang="en-US" sz="1200" i="1" u="sng" dirty="0">
                <a:solidFill>
                  <a:schemeClr val="tx1"/>
                </a:solidFill>
                <a:latin typeface="Times New Roman" panose="02020603050405020304" pitchFamily="18" charset="0"/>
                <a:cs typeface="Times New Roman" panose="02020603050405020304" pitchFamily="18" charset="0"/>
              </a:rPr>
            </a:br>
            <a:r>
              <a:rPr lang="en-US" sz="1200" i="1" u="sng" dirty="0">
                <a:solidFill>
                  <a:schemeClr val="tx1"/>
                </a:solidFill>
                <a:latin typeface="Times New Roman" panose="02020603050405020304" pitchFamily="18" charset="0"/>
                <a:cs typeface="Times New Roman" panose="02020603050405020304" pitchFamily="18" charset="0"/>
              </a:rPr>
              <a:t>-</a:t>
            </a:r>
            <a:endParaRPr lang="en-US" sz="1200" i="1" u="sng" dirty="0">
              <a:solidFill>
                <a:srgbClr val="C00000"/>
              </a:solidFill>
              <a:latin typeface="Arial Black" panose="020B0A04020102020204" pitchFamily="34" charset="0"/>
            </a:endParaRPr>
          </a:p>
        </p:txBody>
      </p:sp>
      <p:pic>
        <p:nvPicPr>
          <p:cNvPr id="7" name="Picture 6">
            <a:extLst>
              <a:ext uri="{FF2B5EF4-FFF2-40B4-BE49-F238E27FC236}">
                <a16:creationId xmlns:a16="http://schemas.microsoft.com/office/drawing/2014/main" id="{8FC03627-9D3A-5C4C-1696-10188E3B26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55968">
            <a:off x="628445" y="1862254"/>
            <a:ext cx="1613473" cy="1578635"/>
          </a:xfrm>
          <a:prstGeom prst="rect">
            <a:avLst/>
          </a:prstGeom>
        </p:spPr>
      </p:pic>
      <p:pic>
        <p:nvPicPr>
          <p:cNvPr id="11" name="Picture 10">
            <a:extLst>
              <a:ext uri="{FF2B5EF4-FFF2-40B4-BE49-F238E27FC236}">
                <a16:creationId xmlns:a16="http://schemas.microsoft.com/office/drawing/2014/main" id="{8A418408-C603-A9A3-31CF-DB8DC47E2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460" y="4225547"/>
            <a:ext cx="2085571" cy="2250634"/>
          </a:xfrm>
          <a:prstGeom prst="rect">
            <a:avLst/>
          </a:prstGeom>
        </p:spPr>
      </p:pic>
      <p:pic>
        <p:nvPicPr>
          <p:cNvPr id="13" name="Picture 12">
            <a:extLst>
              <a:ext uri="{FF2B5EF4-FFF2-40B4-BE49-F238E27FC236}">
                <a16:creationId xmlns:a16="http://schemas.microsoft.com/office/drawing/2014/main" id="{F877E3F2-78CE-9CD9-3FF4-8F0C759C51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46795">
            <a:off x="2556220" y="1200558"/>
            <a:ext cx="1981221" cy="2715465"/>
          </a:xfrm>
          <a:prstGeom prst="rect">
            <a:avLst/>
          </a:prstGeom>
        </p:spPr>
      </p:pic>
      <p:pic>
        <p:nvPicPr>
          <p:cNvPr id="15" name="Picture 14">
            <a:extLst>
              <a:ext uri="{FF2B5EF4-FFF2-40B4-BE49-F238E27FC236}">
                <a16:creationId xmlns:a16="http://schemas.microsoft.com/office/drawing/2014/main" id="{498ED907-A0FF-0233-2A08-B9A6EF9903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15501">
            <a:off x="5277895" y="735952"/>
            <a:ext cx="1466051" cy="2154679"/>
          </a:xfrm>
          <a:prstGeom prst="rect">
            <a:avLst/>
          </a:prstGeom>
        </p:spPr>
      </p:pic>
      <p:pic>
        <p:nvPicPr>
          <p:cNvPr id="17" name="Picture 16">
            <a:extLst>
              <a:ext uri="{FF2B5EF4-FFF2-40B4-BE49-F238E27FC236}">
                <a16:creationId xmlns:a16="http://schemas.microsoft.com/office/drawing/2014/main" id="{7E762FD8-739A-2235-BFE2-DA9E91F5E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318366">
            <a:off x="6798733" y="1851908"/>
            <a:ext cx="1995695" cy="2435087"/>
          </a:xfrm>
          <a:prstGeom prst="rect">
            <a:avLst/>
          </a:prstGeom>
        </p:spPr>
      </p:pic>
      <p:pic>
        <p:nvPicPr>
          <p:cNvPr id="19" name="Picture 18">
            <a:extLst>
              <a:ext uri="{FF2B5EF4-FFF2-40B4-BE49-F238E27FC236}">
                <a16:creationId xmlns:a16="http://schemas.microsoft.com/office/drawing/2014/main" id="{6ECB1894-FAE3-788C-922A-1CE438BCB8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449030">
            <a:off x="3496390" y="3916022"/>
            <a:ext cx="2164560" cy="2941977"/>
          </a:xfrm>
          <a:prstGeom prst="rect">
            <a:avLst/>
          </a:prstGeom>
        </p:spPr>
      </p:pic>
      <p:pic>
        <p:nvPicPr>
          <p:cNvPr id="21" name="Picture 20">
            <a:extLst>
              <a:ext uri="{FF2B5EF4-FFF2-40B4-BE49-F238E27FC236}">
                <a16:creationId xmlns:a16="http://schemas.microsoft.com/office/drawing/2014/main" id="{73F24BDD-2850-7BC6-5F12-29A4798830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486614">
            <a:off x="6042404" y="4463716"/>
            <a:ext cx="1793962" cy="2250634"/>
          </a:xfrm>
          <a:prstGeom prst="rect">
            <a:avLst/>
          </a:prstGeom>
        </p:spPr>
      </p:pic>
    </p:spTree>
    <p:extLst>
      <p:ext uri="{BB962C8B-B14F-4D97-AF65-F5344CB8AC3E}">
        <p14:creationId xmlns:p14="http://schemas.microsoft.com/office/powerpoint/2010/main" val="1459752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ACA62-0111-F6BE-B05C-618087CA2568}"/>
              </a:ext>
            </a:extLst>
          </p:cNvPr>
          <p:cNvSpPr>
            <a:spLocks noGrp="1"/>
          </p:cNvSpPr>
          <p:nvPr>
            <p:ph type="title"/>
          </p:nvPr>
        </p:nvSpPr>
        <p:spPr>
          <a:xfrm>
            <a:off x="677334" y="609600"/>
            <a:ext cx="8596668" cy="5950226"/>
          </a:xfrm>
        </p:spPr>
        <p:txBody>
          <a:bodyPr/>
          <a:lstStyle/>
          <a:p>
            <a:endParaRPr lang="en-US" dirty="0"/>
          </a:p>
        </p:txBody>
      </p:sp>
      <p:pic>
        <p:nvPicPr>
          <p:cNvPr id="8" name="Picture 7">
            <a:extLst>
              <a:ext uri="{FF2B5EF4-FFF2-40B4-BE49-F238E27FC236}">
                <a16:creationId xmlns:a16="http://schemas.microsoft.com/office/drawing/2014/main" id="{E9EDC68F-C72A-105A-3013-8DBDADA993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751" y="609600"/>
            <a:ext cx="2541746" cy="2325757"/>
          </a:xfrm>
          <a:prstGeom prst="rect">
            <a:avLst/>
          </a:prstGeom>
        </p:spPr>
      </p:pic>
      <p:pic>
        <p:nvPicPr>
          <p:cNvPr id="10" name="Picture 9">
            <a:extLst>
              <a:ext uri="{FF2B5EF4-FFF2-40B4-BE49-F238E27FC236}">
                <a16:creationId xmlns:a16="http://schemas.microsoft.com/office/drawing/2014/main" id="{7EBE5091-D41D-2A51-F3BE-7F7301A365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9914" y="298174"/>
            <a:ext cx="3588972" cy="2504661"/>
          </a:xfrm>
          <a:prstGeom prst="rect">
            <a:avLst/>
          </a:prstGeom>
        </p:spPr>
      </p:pic>
      <p:pic>
        <p:nvPicPr>
          <p:cNvPr id="11" name="Picture 10">
            <a:extLst>
              <a:ext uri="{FF2B5EF4-FFF2-40B4-BE49-F238E27FC236}">
                <a16:creationId xmlns:a16="http://schemas.microsoft.com/office/drawing/2014/main" id="{502E7D8B-A7F5-A4B0-56E5-B9799B7323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080809">
            <a:off x="6842608" y="2570921"/>
            <a:ext cx="2063881" cy="2027583"/>
          </a:xfrm>
          <a:prstGeom prst="rect">
            <a:avLst/>
          </a:prstGeom>
        </p:spPr>
      </p:pic>
      <p:pic>
        <p:nvPicPr>
          <p:cNvPr id="12" name="Picture 11">
            <a:extLst>
              <a:ext uri="{FF2B5EF4-FFF2-40B4-BE49-F238E27FC236}">
                <a16:creationId xmlns:a16="http://schemas.microsoft.com/office/drawing/2014/main" id="{73B3A51F-84CC-D352-A507-C591AF9907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892054">
            <a:off x="10012721" y="3898836"/>
            <a:ext cx="1456095" cy="2087217"/>
          </a:xfrm>
          <a:prstGeom prst="rect">
            <a:avLst/>
          </a:prstGeom>
        </p:spPr>
      </p:pic>
      <p:pic>
        <p:nvPicPr>
          <p:cNvPr id="13" name="Picture 12"/>
          <p:cNvPicPr>
            <a:picLocks noChangeAspect="1"/>
          </p:cNvPicPr>
          <p:nvPr/>
        </p:nvPicPr>
        <p:blipFill>
          <a:blip r:embed="rId6"/>
          <a:stretch>
            <a:fillRect/>
          </a:stretch>
        </p:blipFill>
        <p:spPr>
          <a:xfrm>
            <a:off x="1131122" y="3200400"/>
            <a:ext cx="3778808" cy="2749794"/>
          </a:xfrm>
          <a:prstGeom prst="rect">
            <a:avLst/>
          </a:prstGeom>
        </p:spPr>
      </p:pic>
    </p:spTree>
    <p:extLst>
      <p:ext uri="{BB962C8B-B14F-4D97-AF65-F5344CB8AC3E}">
        <p14:creationId xmlns:p14="http://schemas.microsoft.com/office/powerpoint/2010/main" val="2000119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DB374-E295-5234-1427-E317F92B88C5}"/>
              </a:ext>
            </a:extLst>
          </p:cNvPr>
          <p:cNvSpPr>
            <a:spLocks noGrp="1"/>
          </p:cNvSpPr>
          <p:nvPr>
            <p:ph type="title"/>
          </p:nvPr>
        </p:nvSpPr>
        <p:spPr>
          <a:xfrm>
            <a:off x="677334" y="609599"/>
            <a:ext cx="8596668" cy="6029739"/>
          </a:xfrm>
        </p:spPr>
        <p:txBody>
          <a:bodyPr/>
          <a:lstStyle/>
          <a:p>
            <a:endParaRPr lang="en-US" dirty="0"/>
          </a:p>
        </p:txBody>
      </p:sp>
      <p:pic>
        <p:nvPicPr>
          <p:cNvPr id="4" name="Picture 3">
            <a:extLst>
              <a:ext uri="{FF2B5EF4-FFF2-40B4-BE49-F238E27FC236}">
                <a16:creationId xmlns:a16="http://schemas.microsoft.com/office/drawing/2014/main" id="{06EE7806-FCB3-6F4D-ECC6-94B0B0F1C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66579">
            <a:off x="1015465" y="1547852"/>
            <a:ext cx="1819962" cy="2941983"/>
          </a:xfrm>
          <a:prstGeom prst="rect">
            <a:avLst/>
          </a:prstGeom>
        </p:spPr>
      </p:pic>
      <p:pic>
        <p:nvPicPr>
          <p:cNvPr id="6" name="Picture 5">
            <a:extLst>
              <a:ext uri="{FF2B5EF4-FFF2-40B4-BE49-F238E27FC236}">
                <a16:creationId xmlns:a16="http://schemas.microsoft.com/office/drawing/2014/main" id="{8ED9E40A-A995-7D65-6AAB-462FF28118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70713">
            <a:off x="3441042" y="2882346"/>
            <a:ext cx="2261411" cy="3429000"/>
          </a:xfrm>
          <a:prstGeom prst="rect">
            <a:avLst/>
          </a:prstGeom>
        </p:spPr>
      </p:pic>
      <p:pic>
        <p:nvPicPr>
          <p:cNvPr id="8" name="Picture 7">
            <a:extLst>
              <a:ext uri="{FF2B5EF4-FFF2-40B4-BE49-F238E27FC236}">
                <a16:creationId xmlns:a16="http://schemas.microsoft.com/office/drawing/2014/main" id="{9E6B0BF3-C553-B182-BC90-5523A9AE65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85290">
            <a:off x="6758609" y="2037521"/>
            <a:ext cx="2875355" cy="3776870"/>
          </a:xfrm>
          <a:prstGeom prst="rect">
            <a:avLst/>
          </a:prstGeom>
        </p:spPr>
      </p:pic>
    </p:spTree>
    <p:extLst>
      <p:ext uri="{BB962C8B-B14F-4D97-AF65-F5344CB8AC3E}">
        <p14:creationId xmlns:p14="http://schemas.microsoft.com/office/powerpoint/2010/main" val="2197359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F23F7-FBF4-3C1B-31F8-B8EFACEA05C5}"/>
              </a:ext>
            </a:extLst>
          </p:cNvPr>
          <p:cNvSpPr>
            <a:spLocks noGrp="1"/>
          </p:cNvSpPr>
          <p:nvPr>
            <p:ph type="title"/>
          </p:nvPr>
        </p:nvSpPr>
        <p:spPr/>
        <p:txBody>
          <a:bodyPr/>
          <a:lstStyle/>
          <a:p>
            <a:r>
              <a:rPr lang="en-US" dirty="0"/>
              <a:t>VA MULTUMIM!</a:t>
            </a:r>
          </a:p>
        </p:txBody>
      </p:sp>
      <p:pic>
        <p:nvPicPr>
          <p:cNvPr id="6" name="Picture 5">
            <a:extLst>
              <a:ext uri="{FF2B5EF4-FFF2-40B4-BE49-F238E27FC236}">
                <a16:creationId xmlns:a16="http://schemas.microsoft.com/office/drawing/2014/main" id="{090A48CB-DABA-C5BC-8EC2-10E20CE32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811" y="1930400"/>
            <a:ext cx="7079859" cy="4142409"/>
          </a:xfrm>
          <a:prstGeom prst="rect">
            <a:avLst/>
          </a:prstGeom>
        </p:spPr>
      </p:pic>
    </p:spTree>
    <p:extLst>
      <p:ext uri="{BB962C8B-B14F-4D97-AF65-F5344CB8AC3E}">
        <p14:creationId xmlns:p14="http://schemas.microsoft.com/office/powerpoint/2010/main" val="426044497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689</TotalTime>
  <Words>1670</Words>
  <Application>Microsoft Office PowerPoint</Application>
  <PresentationFormat>Widescreen</PresentationFormat>
  <Paragraphs>46</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 Black</vt:lpstr>
      <vt:lpstr>Arial Narrow</vt:lpstr>
      <vt:lpstr>Times New Roman</vt:lpstr>
      <vt:lpstr>Trebuchet MS</vt:lpstr>
      <vt:lpstr>Wingdings 3</vt:lpstr>
      <vt:lpstr>Facet</vt:lpstr>
      <vt:lpstr>DISEMINARE CURS “Inclusion starts with i- learning to live together” Proiect ERASMUS + K 01 ”O SCOALA PENTRU FIECARE”-  Nr. referinta national  2024-1-RO 01-KA121-SCH-000225466</vt:lpstr>
      <vt:lpstr> Cadrele didactice de la Scoala Gimnaziala Ocnita,Dambovita au participat la  o mobilitate  de tip curs international Erasmus + in Spania –Sevilla, in  perioada 17.02.2025-21.02.2025 , finantat de Comisia Europeana prin Programul Erasmus in cadrul acreditarii detinute, cu cerea  de finantare Project cod 2024-1-RO01-KA121-SCH-000225466.  </vt:lpstr>
      <vt:lpstr>Agenda cursului  ziua 1: -prezentari -Metoda Carusel: contributii, temeri, asteptari, reguli de baza -Ce este cultura? -Iceberg cultural  ziua 2: -Legatura dintre cultura si incluziune -Prejudecati si limite in toleranta -Stereotipuri si prejudecati in clasa -Utilizarea strategiilor in vederea cresterii gradului de constientizare cu privier la incluziunea sociala -Elemente de baza ale educatiei inclusive ziua 3: -Comunicarea. Stiluri de comunicare -Asertivitatea la locul de munca  -valoarea educatiei inclusive. Imbunatatirea competentelor UE pentru secolul XXI -Competentele cheie- valorile profesorilor pentru un mediu scolar incluziv -Educatia in aer liber. Principii cheie si beneficia ziua 4: -Caracteristicilee invatarii formale/ non-formale/ informale -Strategii de includere in scoli prin metode non-formale -Cum sa condimentezi educatia incluziva- 10 metode creative(atelier pentru experienta creative, pentru educatia incluziva) ziua 5: -Motivatia  -Instruirea diferentiata care creste implicarea elevilor -provocari pentru sala de clasa incluziva -cresterea motivatiei si angajamentului pentru crearea unei atmosphere de invatare positive si inclusive -Instrumente de motivare pentru elevi:planificare, sprijin si angajament -Valoarea esecului- Metoda cafelei mondiale -Discutii si reflectii -Premierea </vt:lpstr>
      <vt:lpstr> ZIUA 1 -Prezentarile  -Exercitii de spargere a ghetii: *”Move and games”( Nume + miscare) *”Backronym games”( Acronim cu adjective – prenumele fiecaruia) - Pentru a aduna opiniile tuturor participantilor  despre incluziune si cursul ce urma sa se desfasoare , s-a pornit de la “Carusel Method” sau Metoda Graffitti  care este o metoda  de colectare a unor opinii legate de un subiect, poate fi folosit in lectiile de fixare a cunostintelor , un fel de Turul Galeriei unde se lucreaza pe grupe, profesorul are rolul de a coordona desfasurarea discutiilor si de a oferi informatii suplimentare acolo unde este cazul. Aceasta metoda incurajeaza participarea tuturor.  (Ce asteptari ai?/ Cu ce contribui?/ Ce temeri ai ?/ Reguli- 4 coli/rotim oamenii sau rotim collie cu intrebari) -Discutii pe marginea intrebarii”Ce este cultura?” -Prezentarea icebergului cultural (cele 3 tipuri de cultura: vizibila- mancare, arta, limba, traditii, dans; nevazuta- valori si convingeri si profunda- valori fundamentale) </vt:lpstr>
      <vt:lpstr> ZIUA 2 -Legatura dintre cultura si incluziune                          HATE PIRAMID prejudecati                                            stereotipuri                               discriminare                                        atitudini   -Jocul D.I.E(  Descrie”Ce vezi?”/ Interpreteaza “Ce gandesti?”/ Evalueaza” Ce simti cand te gandesti dupa ce ai vazut?”) -Film “Ciocolata neagra” -Film “ The power of worlds”</vt:lpstr>
      <vt:lpstr> ZIUA 2                                                  nu este despre dizabilitati                                                        ofera oportunitati egale de invatare pentru toti                                                     copii, indifferent de abilitati, nevoi sau diferente                                                        accesibilitatea                                                       curriculum adaptat                                                       suport individualizat                                                       formarea cadrelor didactice                                                       colaborarea cu parintii si comunitatea                                                        promovarea respectului si a intelegerii                                                       evaluarea continua si imbunatatirea                                             egalitate                                          respect                                          colaborare             umanitate                                        toleranta                                           libertate            dreptate</vt:lpstr>
      <vt:lpstr>ZIUA 3 *Dezbatere despre comunicare/ invatare/ stiluri de comunicare                                                                                </vt:lpstr>
      <vt:lpstr> ZIUA 3 -ASERTIVITATEA= promoveaza respectul recipro si intelegerea  - Tehnici de reducere a stresului prin gestionarea furiei si comunicarii assertive                                                                                                                                                                           </vt:lpstr>
      <vt:lpstr>ZIUA 3 -Valoarea educatiei inclusive                                                  implica realizarea   COOMPETENTELE CHEIE 1. LITERACY  2.MULTILINGUAL 3.STEM 4.DIGITAL COMPETENCE 5.PERSONAL SOCIAL 6.CITIZENSHIP 7.ENTREPRENEURSHIP 8.CULTURAL AWARENESS AND EXPRESSION                                          Valorile profunde pentru un mediu scolar incluziv   -Discutii despre educatia indoor/ outdoor</vt:lpstr>
      <vt:lpstr>ZIUA 4 -Invatarea formala/ non-formala / informala  - Metode creative- incluziune  : 1. Cuburi “Story cubes”(un joc creativ , educative , care stimuleaza imaginatia si povestirea )- set de  9 zaruri cu imagini sau simboluri – punct de plecare pentru crearea de povesti , exercitii de scriere creative si activitati de comunicare. 2.”Dixit”(joc de societate, stimuleaza imaginatia si creativitatea – interpretarea unor ilustratii abstracte si evocatoare)- dezvoltarea vocabularului, invatarea cooperative si stimularea imaginatiei 3.”Empaty games”(jocul emotiilor- intelege emotiile celorlalti , promoveaza empatia , dezvolta abilitati sociale ,, construieste relatii mai puternice)- story cubes cu emotii- creaza o poveste despre un personaj care trece printr-o schimbare emotionala. 4.”Eu sunt…… si prietenii ma considera…..” 5. “Omul de zapada”(fiecare elev scrie 3 lucruri despre sine pe o foaie, apoi toti incearca sa ghiceasca cine este “omul de zapada”) 6.”Fotbal in scaune cu rotile “(versiunea adaptata a fotbalului , pt elevii cu dizabilitati motorii) 7. “Turnul cu carti”(elevii lucreaza impreuna pentru construirea celui mai inalt turn de carti) 8. “Puzzle-uri( subiectul lectiei, “Escape room”- elevii rezolva o serie de puzzle-uri pentru a scapa dintr-o camera= dezvolta gandirea critica si cooperarea ) 9.Reflectia zilei(la finalul activitatii) 10.”Star Bursting”o explozie stelara cu imagiini in mijloc- stimuleaza creativitatea ) 11. “PHOTO CAPTION WORKSHEET”( instrument educational- fisa de lucru pentru subtitrarea fotografiilor, -dezvolta abilitatile de comunicare scrisa si de interpretare a imaginilor/ incurajeaza analiza atenta) 12.”Fishbone diagram “ sau Diagrama Ishikawa/ Diagrama cauza- effect( identifica si analizeaza cauzele posibile ale unui anumit effect, folosita in rezolvarea problemelor si analiza proceselor : capul pestelui este problema ce trebuie analizata, coloanal vertebrala  conecteaza capul cu oasele , oasele principale sunt categorii largi de cause pisibile si oasele secundare suntcauze / detalii specific  care contribuie la problema principala) 13. “Photo Voice”(identifica, reprezinta si imbunatateste comunitatea printr-o tehnica fotografica specifica/ se creaza o poveste din fotografii facute de elevi/ diferite fotografii sunt capturate si se cauta rezultate diferite: puncta forte, preocupari, diferente dintre oameni= franarea barierelor sociale : -Intrebari la care doresti sa raspunzi cu camera -Realizarea unor fotografii care sa raspunda intrebarilor tale -Reflectarea singur/ Discuta despre foto cu altcineva -Scrie o poveste / legenda pentru unele dintre fotografii </vt:lpstr>
      <vt:lpstr>14. “yes, and”pictures”(deseneaza portretul tau in 10 sec/ expira timpul / trecci hartia la dreapta ta/ continua desenul / se continua jocul pana cand noua capodopera revine proprietarului original/ impaartasiti cu totii imaginea de ansamblu) 15.”Carusel method”(ce asteptari ai?/ cu ce contribui?/ Ce temeri ai?/ Reguli) 16.”World cafe”(pentru solutionarea conflictelor  luand in consiiderare interesele ambelor parti. Gazduieste un dialog a unui grup mare de oameni pentru o serie de nevoi si gaseste raspunsuri la probleme complexe  impreuna cu multi oameni- inteligenta colecctiva )</vt:lpstr>
      <vt:lpstr>      </vt:lpstr>
      <vt:lpstr>ZIUA 5 -VIZITE CULTURALE:        INMANAREA DIPLOMELOR -DISCUTII DESPRE MODUL DE DISEMINARE    -</vt:lpstr>
      <vt:lpstr>PowerPoint Presentation</vt:lpstr>
      <vt:lpstr>PowerPoint Presentation</vt:lpstr>
      <vt:lpstr>VA MULTUMIM!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SCOALA GIMNAZIALA OCNITA-DAMBOVITA</dc:title>
  <dc:creator>Chivu Raluca</dc:creator>
  <cp:lastModifiedBy>vasilache simona</cp:lastModifiedBy>
  <cp:revision>49</cp:revision>
  <dcterms:created xsi:type="dcterms:W3CDTF">2024-06-13T13:12:08Z</dcterms:created>
  <dcterms:modified xsi:type="dcterms:W3CDTF">2025-03-05T22:31:56Z</dcterms:modified>
</cp:coreProperties>
</file>